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1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9" r:id="rId1"/>
  </p:sldMasterIdLst>
  <p:notesMasterIdLst>
    <p:notesMasterId r:id="rId34"/>
  </p:notesMasterIdLst>
  <p:handoutMasterIdLst>
    <p:handoutMasterId r:id="rId35"/>
  </p:handoutMasterIdLst>
  <p:sldIdLst>
    <p:sldId id="256" r:id="rId2"/>
    <p:sldId id="408" r:id="rId3"/>
    <p:sldId id="426" r:id="rId4"/>
    <p:sldId id="429" r:id="rId5"/>
    <p:sldId id="430" r:id="rId6"/>
    <p:sldId id="431" r:id="rId7"/>
    <p:sldId id="432" r:id="rId8"/>
    <p:sldId id="428" r:id="rId9"/>
    <p:sldId id="433" r:id="rId10"/>
    <p:sldId id="435" r:id="rId11"/>
    <p:sldId id="436" r:id="rId12"/>
    <p:sldId id="437" r:id="rId13"/>
    <p:sldId id="425" r:id="rId14"/>
    <p:sldId id="423" r:id="rId15"/>
    <p:sldId id="440" r:id="rId16"/>
    <p:sldId id="439" r:id="rId17"/>
    <p:sldId id="444" r:id="rId18"/>
    <p:sldId id="453" r:id="rId19"/>
    <p:sldId id="445" r:id="rId20"/>
    <p:sldId id="446" r:id="rId21"/>
    <p:sldId id="447" r:id="rId22"/>
    <p:sldId id="448" r:id="rId23"/>
    <p:sldId id="449" r:id="rId24"/>
    <p:sldId id="450" r:id="rId25"/>
    <p:sldId id="451" r:id="rId26"/>
    <p:sldId id="452" r:id="rId27"/>
    <p:sldId id="455" r:id="rId28"/>
    <p:sldId id="460" r:id="rId29"/>
    <p:sldId id="456" r:id="rId30"/>
    <p:sldId id="454" r:id="rId31"/>
    <p:sldId id="457" r:id="rId32"/>
    <p:sldId id="458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00" autoAdjust="0"/>
    <p:restoredTop sz="92276" autoAdjust="0"/>
  </p:normalViewPr>
  <p:slideViewPr>
    <p:cSldViewPr snapToGrid="0" snapToObjects="1">
      <p:cViewPr varScale="1">
        <p:scale>
          <a:sx n="97" d="100"/>
          <a:sy n="97" d="100"/>
        </p:scale>
        <p:origin x="256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F8044-1598-EF4E-BBDA-D110E031C231}" type="datetimeFigureOut">
              <a:rPr lang="en-US" smtClean="0"/>
              <a:t>2/22/22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F2A42-ED51-374F-BBBC-F1258454E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52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tiff>
</file>

<file path=ppt/media/image16.tiff>
</file>

<file path=ppt/media/image17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E2225-873F-6F40-BA29-3AE101B223B8}" type="datetimeFigureOut">
              <a:rPr lang="en-US" smtClean="0"/>
              <a:t>2/22/22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0F789-BC41-F84C-B61C-313B216D0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84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47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Ex-ante:</a:t>
            </a:r>
            <a:r>
              <a:rPr lang="en-US" baseline="0" dirty="0"/>
              <a:t> before any agents see their types</a:t>
            </a:r>
          </a:p>
          <a:p>
            <a:r>
              <a:rPr lang="en-US" baseline="0" dirty="0"/>
              <a:t>Ex-interim: after I’ve seen my type, but I haven’t seen your types</a:t>
            </a:r>
          </a:p>
          <a:p>
            <a:r>
              <a:rPr lang="en-US" baseline="0" dirty="0"/>
              <a:t>Ex-post: I know my type and I know your 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476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05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(1)  We start with some arbitrary mechanism</a:t>
            </a:r>
            <a:r>
              <a:rPr lang="en-US" baseline="0" dirty="0"/>
              <a:t> M that implements a social welfare function</a:t>
            </a:r>
          </a:p>
          <a:p>
            <a:endParaRPr lang="en-US" baseline="0" dirty="0"/>
          </a:p>
          <a:p>
            <a:pPr marL="228600" indent="-228600">
              <a:buAutoNum type="arabicParenBoth" startAt="2"/>
            </a:pPr>
            <a:r>
              <a:rPr lang="en-US" dirty="0"/>
              <a:t>Replace each player with a simulator – these will compute,</a:t>
            </a:r>
            <a:r>
              <a:rPr lang="en-US" baseline="0" dirty="0"/>
              <a:t> given a player’s type, her best strategy in M</a:t>
            </a:r>
          </a:p>
          <a:p>
            <a:pPr marL="228600" indent="-228600">
              <a:buAutoNum type="arabicParenBoth" startAt="2"/>
            </a:pPr>
            <a:endParaRPr lang="en-US" baseline="0" dirty="0"/>
          </a:p>
          <a:p>
            <a:pPr marL="228600" indent="-228600">
              <a:buAutoNum type="arabicParenBoth" startAt="2"/>
            </a:pPr>
            <a:r>
              <a:rPr lang="en-US" baseline="0" dirty="0"/>
              <a:t>New direct mechanism M’ just asks for types, feeds into simulators, produces same outcome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48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44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4845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“Cup” as in a tournament cup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921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Marquis</a:t>
            </a:r>
            <a:r>
              <a:rPr lang="en-US" baseline="0" dirty="0"/>
              <a:t> de Condorcet – one of the leaders of the French revolution (18</a:t>
            </a:r>
            <a:r>
              <a:rPr lang="en-US" baseline="30000" dirty="0"/>
              <a:t>th</a:t>
            </a:r>
            <a:r>
              <a:rPr lang="en-US" baseline="0" dirty="0"/>
              <a:t> century), died in prison after the revolution – probably should’ve tried a better voting rule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5769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eaLnBrk="1" hangingPunct="1">
              <a:spcBef>
                <a:spcPct val="20000"/>
              </a:spcBef>
              <a:buFontTx/>
              <a:buChar char="•"/>
            </a:pPr>
            <a:r>
              <a:rPr lang="en-US" dirty="0"/>
              <a:t>IIA: </a:t>
            </a:r>
            <a:r>
              <a:rPr lang="en-US" altLang="en-US" sz="2800" dirty="0"/>
              <a:t>if</a:t>
            </a:r>
            <a:r>
              <a:rPr lang="en-US" altLang="en-US" sz="2800" baseline="0" dirty="0"/>
              <a:t> </a:t>
            </a:r>
            <a:r>
              <a:rPr lang="en-US" altLang="en-US" sz="2400" dirty="0"/>
              <a:t>the voting rule ranks a above b for the current set of votes, </a:t>
            </a:r>
            <a:r>
              <a:rPr lang="en-US" altLang="en-US" sz="2400" baseline="0" dirty="0"/>
              <a:t>and then</a:t>
            </a:r>
            <a:r>
              <a:rPr lang="en-US" altLang="en-US" sz="2400" dirty="0"/>
              <a:t> we change the votes but do not change which is ahead between a and b in each vote</a:t>
            </a:r>
            <a:r>
              <a:rPr lang="en-US" altLang="en-US" sz="2400" baseline="0" dirty="0"/>
              <a:t> </a:t>
            </a:r>
            <a:r>
              <a:rPr lang="is-IS" altLang="en-US" sz="2400" baseline="0" dirty="0"/>
              <a:t>… </a:t>
            </a:r>
            <a:r>
              <a:rPr lang="en-US" altLang="en-US" sz="2800" dirty="0"/>
              <a:t>then a should still be ranked ahead of b.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09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6436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Stanley Reiter diagram.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33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748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54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8601"/>
            <a:ext cx="103632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800600"/>
            <a:ext cx="9144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86333-28BD-A947-A519-0A286E9413BC}" type="datetime1">
              <a:rPr lang="en-US" smtClean="0"/>
              <a:t>2/22/22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656EC-4D96-7840-A729-DB11CF6F378B}" type="datetime1">
              <a:rPr lang="en-US" smtClean="0"/>
              <a:t>2/22/22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DBDB7-8DEA-6947-B121-EDF54A0EFA79}" type="datetime1">
              <a:rPr lang="en-US" smtClean="0"/>
              <a:t>2/22/22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37B2FC-DEF2-DC49-BD13-BED659B8F52E}" type="datetime1">
              <a:rPr lang="en-US" smtClean="0"/>
              <a:t>2/22/22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John P. Dickerson - Thesis Defense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ED463B-79DD-8140-8663-C64DDA2F04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5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2F3677-B2BE-9A4B-8605-65D6F0D2A7B2}" type="datetime1">
              <a:rPr lang="en-US" smtClean="0"/>
              <a:t>2/22/22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1"/>
            <a:ext cx="103632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28601"/>
            <a:ext cx="103632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74606-28E3-634A-AC9D-82327187F5F4}" type="datetime1">
              <a:rPr lang="en-US" smtClean="0"/>
              <a:t>2/22/22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424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688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BBC81-3464-6642-9AEA-CD3D73234448}" type="datetime1">
              <a:rPr lang="en-US" smtClean="0"/>
              <a:t>2/22/22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0176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0176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90944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90944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613F5-4D58-6849-8EE5-75DE10D21205}" type="datetime1">
              <a:rPr lang="en-US" smtClean="0"/>
              <a:t>2/22/22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D0608-9350-3343-9C91-DC171425059A}" type="datetime1">
              <a:rPr lang="en-US" smtClean="0"/>
              <a:t>2/22/22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63E84C-AE77-3449-A9AC-44631D74E80F}" type="datetime1">
              <a:rPr lang="en-US" smtClean="0"/>
              <a:t>2/22/22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00200"/>
            <a:ext cx="6815667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600200"/>
            <a:ext cx="4011084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09F10D-F101-CE42-9D75-862E368E10E4}" type="datetime1">
              <a:rPr lang="en-US" smtClean="0"/>
              <a:t>2/22/22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12001169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5715000"/>
            <a:ext cx="108712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B6927-701C-E44F-96C7-DCF21094A8A5}" type="datetime1">
              <a:rPr lang="en-US" smtClean="0"/>
              <a:t>2/22/22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09600" y="4953000"/>
            <a:ext cx="108712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718"/>
            <a:ext cx="77216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52601"/>
            <a:ext cx="1016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1179B661-3DFE-114A-BCFE-21D7A39B0A38}" type="datetime1">
              <a:rPr lang="en-US" smtClean="0"/>
              <a:t>2/22/22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0" y="6492876"/>
            <a:ext cx="4572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John P. Dickerson - Thesis Defense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11189124" y="5824644"/>
            <a:ext cx="131572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001499" y="0"/>
            <a:ext cx="190501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>
          <a:xfrm>
            <a:off x="12001499" y="1371600"/>
            <a:ext cx="190501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4314" y="353700"/>
            <a:ext cx="10363200" cy="3503141"/>
          </a:xfrm>
        </p:spPr>
        <p:txBody>
          <a:bodyPr/>
          <a:lstStyle/>
          <a:p>
            <a:r>
              <a:rPr lang="en-US" dirty="0"/>
              <a:t>Mechanism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4314" y="3554368"/>
            <a:ext cx="9144000" cy="914400"/>
          </a:xfrm>
        </p:spPr>
        <p:txBody>
          <a:bodyPr/>
          <a:lstStyle/>
          <a:p>
            <a:r>
              <a:rPr lang="en-US" dirty="0"/>
              <a:t>John P Dickerson &amp; Marina </a:t>
            </a:r>
            <a:r>
              <a:rPr lang="en-US" dirty="0" err="1"/>
              <a:t>Knittel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51704" y="5080697"/>
            <a:ext cx="25763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Lecture #10 – 02/23/2022</a:t>
            </a:r>
          </a:p>
          <a:p>
            <a:endParaRPr lang="en-US" sz="1600" b="1" dirty="0"/>
          </a:p>
          <a:p>
            <a:r>
              <a:rPr lang="en-US" sz="1600" b="1" dirty="0"/>
              <a:t>CMSC498T</a:t>
            </a:r>
          </a:p>
          <a:p>
            <a:r>
              <a:rPr lang="en-US" sz="1600" b="1" dirty="0"/>
              <a:t>Mondays &amp; Wednesdays</a:t>
            </a:r>
          </a:p>
          <a:p>
            <a:r>
              <a:rPr lang="en-US" sz="1600" b="1" dirty="0"/>
              <a:t>2:00pm – 3:15pm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18303" y="5080696"/>
            <a:ext cx="3721993" cy="12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9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should we design voting rules?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Given a preference profile, an alternative is a </a:t>
            </a:r>
            <a:r>
              <a:rPr lang="en-US" dirty="0">
                <a:solidFill>
                  <a:schemeClr val="tx2"/>
                </a:solidFill>
              </a:rPr>
              <a:t>Condorcet winner</a:t>
            </a:r>
            <a:r>
              <a:rPr lang="en-US" dirty="0"/>
              <a:t> if it beats all other alternatives in pairwise elections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Wins plurality vote against any candidate in two-party election</a:t>
            </a:r>
          </a:p>
          <a:p>
            <a:r>
              <a:rPr lang="en-US" dirty="0"/>
              <a:t>Doesn’t always exist!  Condorcet Paradox:</a:t>
            </a:r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  <a:p>
            <a:endParaRPr lang="en-US" b="0" dirty="0"/>
          </a:p>
          <a:p>
            <a:r>
              <a:rPr lang="en-US" b="0" i="1" dirty="0"/>
              <a:t>x</a:t>
            </a:r>
            <a:r>
              <a:rPr lang="en-US" b="0" dirty="0"/>
              <a:t> &gt; </a:t>
            </a:r>
            <a:r>
              <a:rPr lang="en-US" b="0" i="1" dirty="0"/>
              <a:t>y</a:t>
            </a:r>
            <a:r>
              <a:rPr lang="en-US" b="0" dirty="0"/>
              <a:t> (2-1); </a:t>
            </a:r>
            <a:r>
              <a:rPr lang="en-US" b="0" i="1" dirty="0"/>
              <a:t>y</a:t>
            </a:r>
            <a:r>
              <a:rPr lang="en-US" b="0" dirty="0"/>
              <a:t> &gt; </a:t>
            </a:r>
            <a:r>
              <a:rPr lang="en-US" b="0" i="1" dirty="0"/>
              <a:t>z</a:t>
            </a:r>
            <a:r>
              <a:rPr lang="en-US" b="0" dirty="0"/>
              <a:t> (2-1); </a:t>
            </a:r>
            <a:r>
              <a:rPr lang="en-US" b="0" i="1" dirty="0"/>
              <a:t>z</a:t>
            </a:r>
            <a:r>
              <a:rPr lang="en-US" b="0" dirty="0"/>
              <a:t> &gt; </a:t>
            </a:r>
            <a:r>
              <a:rPr lang="en-US" b="0" i="1" dirty="0"/>
              <a:t>x</a:t>
            </a:r>
            <a:r>
              <a:rPr lang="en-US" b="0" dirty="0"/>
              <a:t> (2-1)     </a:t>
            </a:r>
            <a:r>
              <a:rPr lang="en-US" b="0" dirty="0">
                <a:sym typeface="Wingdings"/>
              </a:rPr>
              <a:t>     </a:t>
            </a:r>
            <a:r>
              <a:rPr lang="en-US" b="0" i="1" dirty="0">
                <a:sym typeface="Wingdings"/>
              </a:rPr>
              <a:t>x</a:t>
            </a:r>
            <a:r>
              <a:rPr lang="en-US" b="0" dirty="0">
                <a:sym typeface="Wingdings"/>
              </a:rPr>
              <a:t> &gt; </a:t>
            </a:r>
            <a:r>
              <a:rPr lang="en-US" b="0" i="1" dirty="0">
                <a:sym typeface="Wingdings"/>
              </a:rPr>
              <a:t>y</a:t>
            </a:r>
            <a:r>
              <a:rPr lang="en-US" b="0" dirty="0">
                <a:sym typeface="Wingdings"/>
              </a:rPr>
              <a:t> &gt; </a:t>
            </a:r>
            <a:r>
              <a:rPr lang="en-US" b="0" i="1" dirty="0">
                <a:sym typeface="Wingdings"/>
              </a:rPr>
              <a:t>z</a:t>
            </a:r>
            <a:r>
              <a:rPr lang="en-US" b="0" dirty="0">
                <a:sym typeface="Wingdings"/>
              </a:rPr>
              <a:t> &gt; </a:t>
            </a:r>
            <a:r>
              <a:rPr lang="en-US" b="0" i="1" dirty="0">
                <a:sym typeface="Wingdings"/>
              </a:rPr>
              <a:t>x</a:t>
            </a:r>
          </a:p>
          <a:p>
            <a:r>
              <a:rPr lang="en-US" dirty="0">
                <a:solidFill>
                  <a:schemeClr val="tx2"/>
                </a:solidFill>
              </a:rPr>
              <a:t>Condorcet consistency</a:t>
            </a:r>
            <a:r>
              <a:rPr lang="en-US" dirty="0"/>
              <a:t>: chooses Condorcet winner if it exists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Stronger or weaker than majority consistency </a:t>
            </a:r>
            <a:r>
              <a:rPr lang="is-IS" b="0" dirty="0"/>
              <a:t>…?</a:t>
            </a:r>
            <a:endParaRPr lang="en-US" b="0" dirty="0"/>
          </a:p>
          <a:p>
            <a:pPr marL="342900" indent="-342900">
              <a:buFont typeface="Arial" charset="0"/>
              <a:buChar char="•"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10</a:t>
            </a:fld>
            <a:endParaRPr lang="en-US"/>
          </a:p>
        </p:txBody>
      </p:sp>
      <p:pic>
        <p:nvPicPr>
          <p:cNvPr id="5" name="Picture 44" descr="Condorce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547851" y="357029"/>
            <a:ext cx="1034549" cy="128143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7140097"/>
              </p:ext>
            </p:extLst>
          </p:nvPr>
        </p:nvGraphicFramePr>
        <p:xfrm>
          <a:off x="2743200" y="3197702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8086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How should we design voting rules?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err="1">
                <a:solidFill>
                  <a:schemeClr val="tx2"/>
                </a:solidFill>
              </a:rPr>
              <a:t>Strategyproof</a:t>
            </a:r>
            <a:r>
              <a:rPr lang="en-US" dirty="0"/>
              <a:t>: voters cannot benefit from lying.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Computational tractability </a:t>
            </a:r>
            <a:r>
              <a:rPr lang="en-US" dirty="0"/>
              <a:t>of determining a winner?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en-US" dirty="0">
                <a:solidFill>
                  <a:schemeClr val="tx2"/>
                </a:solidFill>
              </a:rPr>
              <a:t>Unanimous</a:t>
            </a:r>
            <a:r>
              <a:rPr lang="en-US" altLang="en-US" dirty="0"/>
              <a:t>: if all voters have the same preference profile, then the aggregate ranking equals that.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en-US" dirty="0">
                <a:solidFill>
                  <a:schemeClr val="tx2"/>
                </a:solidFill>
              </a:rPr>
              <a:t>(Non-)dictatorial</a:t>
            </a:r>
            <a:r>
              <a:rPr lang="en-US" altLang="en-US" dirty="0"/>
              <a:t>: is there a voter who always gets her preferred alternative?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en-US" dirty="0">
                <a:solidFill>
                  <a:schemeClr val="tx2"/>
                </a:solidFill>
              </a:rPr>
              <a:t>Independence of irrelevant alternatives </a:t>
            </a:r>
            <a:r>
              <a:rPr lang="en-US" altLang="en-US" dirty="0"/>
              <a:t>(IIA): social preference between any alternatives </a:t>
            </a:r>
            <a:r>
              <a:rPr lang="en-US" altLang="en-US" i="1" dirty="0"/>
              <a:t>a</a:t>
            </a:r>
            <a:r>
              <a:rPr lang="en-US" altLang="en-US" dirty="0"/>
              <a:t> and </a:t>
            </a:r>
            <a:r>
              <a:rPr lang="en-US" altLang="en-US" i="1" dirty="0"/>
              <a:t>b</a:t>
            </a:r>
            <a:r>
              <a:rPr lang="en-US" altLang="en-US" dirty="0"/>
              <a:t> only depends on the voters’ preferences between </a:t>
            </a:r>
            <a:r>
              <a:rPr lang="en-US" altLang="en-US" i="1" dirty="0"/>
              <a:t>a</a:t>
            </a:r>
            <a:r>
              <a:rPr lang="en-US" altLang="en-US" dirty="0"/>
              <a:t> and </a:t>
            </a:r>
            <a:r>
              <a:rPr lang="en-US" altLang="en-US" i="1" dirty="0"/>
              <a:t>b</a:t>
            </a:r>
            <a:r>
              <a:rPr lang="en-US" altLang="en-US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solidFill>
                  <a:schemeClr val="tx2"/>
                </a:solidFill>
              </a:rPr>
              <a:t>Onto</a:t>
            </a:r>
            <a:r>
              <a:rPr lang="en-US" dirty="0"/>
              <a:t>: any alternative can win</a:t>
            </a:r>
          </a:p>
          <a:p>
            <a:r>
              <a:rPr lang="en-US" dirty="0" err="1"/>
              <a:t>Gibbard</a:t>
            </a:r>
            <a:r>
              <a:rPr lang="en-US" dirty="0"/>
              <a:t>-Satterthwaite (1970s): if |</a:t>
            </a:r>
            <a:r>
              <a:rPr lang="en-US" i="1" dirty="0"/>
              <a:t>A</a:t>
            </a:r>
            <a:r>
              <a:rPr lang="en-US" dirty="0"/>
              <a:t>| </a:t>
            </a:r>
            <a:r>
              <a:rPr lang="en-US" u="sng" dirty="0"/>
              <a:t>&gt;</a:t>
            </a:r>
            <a:r>
              <a:rPr lang="en-US" dirty="0"/>
              <a:t> 3, then any voting rule that is </a:t>
            </a:r>
            <a:r>
              <a:rPr lang="en-US" dirty="0" err="1"/>
              <a:t>strategyproof</a:t>
            </a:r>
            <a:r>
              <a:rPr lang="en-US" dirty="0"/>
              <a:t> and onto is a dictatorship.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832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Social Choice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many strong </a:t>
            </a:r>
            <a:r>
              <a:rPr lang="en-US" dirty="0">
                <a:solidFill>
                  <a:schemeClr val="tx2"/>
                </a:solidFill>
              </a:rPr>
              <a:t>impossibility results</a:t>
            </a:r>
            <a:r>
              <a:rPr lang="en-US" dirty="0"/>
              <a:t> like G-S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We will discuss more of them (e.g., G-S, Arrow’s Theorem) during the voting theory lectures in </a:t>
            </a:r>
            <a:r>
              <a:rPr lang="en-US" b="0"/>
              <a:t>a month and a half</a:t>
            </a:r>
            <a:endParaRPr lang="en-US" b="0" dirty="0"/>
          </a:p>
          <a:p>
            <a:r>
              <a:rPr lang="en-US" dirty="0">
                <a:solidFill>
                  <a:schemeClr val="tx2"/>
                </a:solidFill>
              </a:rPr>
              <a:t>Computational social choice</a:t>
            </a:r>
            <a:r>
              <a:rPr lang="en-US" dirty="0"/>
              <a:t> creates “well-designed” implementations of social choice functions, with an eye toward: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Computational tractability of the winner determination problem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Communication complexity of preference elicitation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Designing the </a:t>
            </a:r>
            <a:r>
              <a:rPr lang="en-US" b="0" dirty="0">
                <a:solidFill>
                  <a:schemeClr val="tx2"/>
                </a:solidFill>
              </a:rPr>
              <a:t>mechanism</a:t>
            </a:r>
            <a:r>
              <a:rPr lang="en-US" b="0" dirty="0"/>
              <a:t> to elicit preferences </a:t>
            </a:r>
            <a:r>
              <a:rPr lang="en-US" b="0" dirty="0">
                <a:solidFill>
                  <a:schemeClr val="tx2"/>
                </a:solidFill>
              </a:rPr>
              <a:t>truthfully</a:t>
            </a:r>
          </a:p>
          <a:p>
            <a:r>
              <a:rPr lang="en-US" dirty="0"/>
              <a:t>Interactions between these can lead to positive theoretical results and practical circumventions of impossibility results.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98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Mechanism Design: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Before: we were </a:t>
            </a:r>
            <a:r>
              <a:rPr lang="en-US" dirty="0">
                <a:solidFill>
                  <a:schemeClr val="tx2"/>
                </a:solidFill>
              </a:rPr>
              <a:t>given</a:t>
            </a:r>
            <a:r>
              <a:rPr lang="en-US" dirty="0"/>
              <a:t> preference profiles</a:t>
            </a:r>
          </a:p>
          <a:p>
            <a:r>
              <a:rPr lang="en-US" dirty="0"/>
              <a:t>Reality: agents </a:t>
            </a:r>
            <a:r>
              <a:rPr lang="en-US" dirty="0">
                <a:solidFill>
                  <a:schemeClr val="tx2"/>
                </a:solidFill>
              </a:rPr>
              <a:t>reveal</a:t>
            </a:r>
            <a:r>
              <a:rPr lang="en-US" dirty="0"/>
              <a:t> their (private) preferences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Won’t be truthful unless it’s in their </a:t>
            </a:r>
            <a:r>
              <a:rPr lang="en-US" b="0" dirty="0">
                <a:solidFill>
                  <a:schemeClr val="tx2"/>
                </a:solidFill>
              </a:rPr>
              <a:t>individual</a:t>
            </a:r>
            <a:r>
              <a:rPr lang="en-US" b="0" dirty="0"/>
              <a:t> interest; but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We want some </a:t>
            </a:r>
            <a:r>
              <a:rPr lang="en-US" b="0" dirty="0">
                <a:solidFill>
                  <a:srgbClr val="00B050"/>
                </a:solidFill>
              </a:rPr>
              <a:t>globally</a:t>
            </a:r>
            <a:r>
              <a:rPr lang="en-US" b="0" dirty="0"/>
              <a:t> good outcome</a:t>
            </a:r>
          </a:p>
          <a:p>
            <a:r>
              <a:rPr lang="en-US" dirty="0"/>
              <a:t>Formally: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Center’s job is to pick from a set of outcomes </a:t>
            </a:r>
            <a:r>
              <a:rPr lang="en-US" b="0" i="1" dirty="0"/>
              <a:t>O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Agent </a:t>
            </a:r>
            <a:r>
              <a:rPr lang="en-US" b="0" i="1" dirty="0" err="1"/>
              <a:t>i</a:t>
            </a:r>
            <a:r>
              <a:rPr lang="en-US" b="0" dirty="0"/>
              <a:t> draws a private type </a:t>
            </a:r>
            <a:r>
              <a:rPr lang="el-GR" altLang="en-US" b="0" i="1" dirty="0">
                <a:ea typeface="Arial" charset="0"/>
                <a:cs typeface="Arial" charset="0"/>
              </a:rPr>
              <a:t>θ</a:t>
            </a:r>
            <a:r>
              <a:rPr lang="en-US" altLang="en-US" b="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i="1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</a:rPr>
              <a:t>from </a:t>
            </a:r>
            <a:r>
              <a:rPr lang="el-GR" altLang="en-US" b="0" i="1" dirty="0">
                <a:ea typeface="Arial" charset="0"/>
                <a:cs typeface="Arial" charset="0"/>
              </a:rPr>
              <a:t>Θ</a:t>
            </a:r>
            <a:r>
              <a:rPr lang="en-US" altLang="en-US" b="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a set of possible types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ea typeface="Arial" charset="0"/>
                <a:cs typeface="Arial" charset="0"/>
              </a:rPr>
              <a:t>Agent </a:t>
            </a:r>
            <a:r>
              <a:rPr lang="en-US" b="0" i="1" dirty="0" err="1">
                <a:ea typeface="Arial" charset="0"/>
                <a:cs typeface="Arial" charset="0"/>
              </a:rPr>
              <a:t>i</a:t>
            </a:r>
            <a:r>
              <a:rPr lang="en-US" b="0" dirty="0">
                <a:ea typeface="Arial" charset="0"/>
                <a:cs typeface="Arial" charset="0"/>
              </a:rPr>
              <a:t> has a public valuation function </a:t>
            </a:r>
            <a:r>
              <a:rPr lang="en-US" altLang="en-US" b="0" i="1" dirty="0">
                <a:ea typeface="Arial" charset="0"/>
                <a:cs typeface="Arial" charset="0"/>
              </a:rPr>
              <a:t>v</a:t>
            </a:r>
            <a:r>
              <a:rPr lang="en-US" altLang="en-US" b="0" i="1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i="1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</a:rPr>
              <a:t>: </a:t>
            </a:r>
            <a:r>
              <a:rPr lang="el-GR" altLang="en-US" b="0" i="1" dirty="0">
                <a:ea typeface="Arial" charset="0"/>
                <a:cs typeface="Arial" charset="0"/>
              </a:rPr>
              <a:t>Θ</a:t>
            </a:r>
            <a:r>
              <a:rPr lang="en-US" altLang="en-US" b="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baseline="-2500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</a:rPr>
              <a:t>x</a:t>
            </a:r>
            <a:r>
              <a:rPr lang="en-US" altLang="en-US" b="0" baseline="-25000" dirty="0">
                <a:ea typeface="Arial" charset="0"/>
                <a:cs typeface="Arial" charset="0"/>
              </a:rPr>
              <a:t> </a:t>
            </a:r>
            <a:r>
              <a:rPr lang="en-US" altLang="en-US" b="0" i="1" dirty="0">
                <a:ea typeface="Arial" charset="0"/>
                <a:cs typeface="Arial" charset="0"/>
              </a:rPr>
              <a:t>O</a:t>
            </a:r>
            <a:r>
              <a:rPr lang="en-US" altLang="en-US" b="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  <a:sym typeface="Wingdings"/>
              </a:rPr>
              <a:t> </a:t>
            </a:r>
            <a:r>
              <a:rPr lang="en-US" altLang="en-US" b="0" dirty="0">
                <a:ea typeface="Arial" charset="0"/>
                <a:cs typeface="Arial" charset="0"/>
                <a:sym typeface="Symbol" charset="2"/>
              </a:rPr>
              <a:t>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ea typeface="Arial" charset="0"/>
                <a:cs typeface="Arial" charset="0"/>
                <a:sym typeface="Symbol" charset="2"/>
              </a:rPr>
              <a:t>Center has public objective function </a:t>
            </a:r>
            <a:r>
              <a:rPr lang="en-US" altLang="en-US" b="0" i="1" dirty="0">
                <a:ea typeface="Arial" charset="0"/>
                <a:cs typeface="Arial" charset="0"/>
              </a:rPr>
              <a:t>g</a:t>
            </a:r>
            <a:r>
              <a:rPr lang="en-US" altLang="en-US" b="0" dirty="0">
                <a:ea typeface="Arial" charset="0"/>
                <a:cs typeface="Arial" charset="0"/>
              </a:rPr>
              <a:t> : </a:t>
            </a:r>
            <a:r>
              <a:rPr lang="el-GR" altLang="en-US" b="0" i="1" dirty="0">
                <a:ea typeface="Arial" charset="0"/>
                <a:cs typeface="Arial" charset="0"/>
              </a:rPr>
              <a:t>Θ</a:t>
            </a:r>
            <a:r>
              <a:rPr lang="en-US" altLang="en-US" b="0" dirty="0">
                <a:ea typeface="Arial" charset="0"/>
                <a:cs typeface="Arial" charset="0"/>
              </a:rPr>
              <a:t> x </a:t>
            </a:r>
            <a:r>
              <a:rPr lang="en-US" altLang="en-US" b="0" i="1" dirty="0">
                <a:ea typeface="Arial" charset="0"/>
                <a:cs typeface="Arial" charset="0"/>
              </a:rPr>
              <a:t>O</a:t>
            </a:r>
            <a:r>
              <a:rPr lang="en-US" altLang="en-US" b="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  <a:sym typeface="Wingdings"/>
              </a:rPr>
              <a:t></a:t>
            </a:r>
            <a:r>
              <a:rPr lang="en-US" altLang="en-US" b="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  <a:sym typeface="Symbol" charset="2"/>
              </a:rPr>
              <a:t>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>
                <a:ea typeface="Arial" charset="0"/>
                <a:cs typeface="Arial" charset="0"/>
                <a:sym typeface="Symbol" charset="2"/>
              </a:rPr>
              <a:t>Social welfare max aka efficiency, maximize g = </a:t>
            </a:r>
            <a:r>
              <a:rPr lang="el-GR" altLang="en-US" dirty="0">
                <a:ea typeface="Arial" charset="0"/>
                <a:cs typeface="Arial" charset="0"/>
                <a:sym typeface="Symbol" charset="2"/>
              </a:rPr>
              <a:t>Σ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aseline="-25000" dirty="0">
                <a:ea typeface="Arial" charset="0"/>
                <a:cs typeface="Arial" charset="0"/>
              </a:rPr>
              <a:t> </a:t>
            </a:r>
            <a:r>
              <a:rPr lang="en-US" altLang="en-US" i="1" dirty="0">
                <a:ea typeface="Arial" charset="0"/>
                <a:cs typeface="Arial" charset="0"/>
              </a:rPr>
              <a:t>v</a:t>
            </a:r>
            <a:r>
              <a:rPr lang="en-US" altLang="en-US" i="1" baseline="-25000" dirty="0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n-US" altLang="en-US" i="1" dirty="0">
                <a:ea typeface="Arial" charset="0"/>
                <a:cs typeface="Arial" charset="0"/>
              </a:rPr>
              <a:t>o</a:t>
            </a:r>
            <a:r>
              <a:rPr lang="en-US" altLang="en-US" dirty="0">
                <a:ea typeface="Arial" charset="0"/>
                <a:cs typeface="Arial" charset="0"/>
                <a:sym typeface="Symbol" charset="2"/>
              </a:rPr>
              <a:t>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b="0" dirty="0">
                <a:ea typeface="Arial" charset="0"/>
                <a:cs typeface="Arial" charset="0"/>
                <a:sym typeface="Symbol" charset="2"/>
              </a:rPr>
              <a:t>Possibly plus/minus monetary payments 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920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Mechanism Design Without Money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 (direct) </a:t>
            </a:r>
            <a:r>
              <a:rPr lang="en-US" altLang="en-US" dirty="0">
                <a:solidFill>
                  <a:schemeClr val="tx2"/>
                </a:solidFill>
              </a:rPr>
              <a:t>deterministic mechanism without payments</a:t>
            </a:r>
            <a:r>
              <a:rPr lang="en-US" altLang="en-US" dirty="0"/>
              <a:t> </a:t>
            </a:r>
            <a:r>
              <a:rPr lang="en-US" altLang="en-US" i="1" dirty="0"/>
              <a:t>z </a:t>
            </a:r>
            <a:r>
              <a:rPr lang="en-US" altLang="en-US" dirty="0"/>
              <a:t>maps </a:t>
            </a:r>
            <a:r>
              <a:rPr lang="el-GR" altLang="en-US" i="1" dirty="0"/>
              <a:t>Θ</a:t>
            </a:r>
            <a:r>
              <a:rPr lang="en-US" altLang="en-US" dirty="0"/>
              <a:t> </a:t>
            </a:r>
            <a:r>
              <a:rPr lang="en-US" altLang="en-US" dirty="0">
                <a:sym typeface="Wingdings"/>
              </a:rPr>
              <a:t></a:t>
            </a:r>
            <a:r>
              <a:rPr lang="en-US" altLang="en-US" dirty="0"/>
              <a:t> </a:t>
            </a:r>
            <a:r>
              <a:rPr lang="en-US" altLang="en-US" i="1" dirty="0"/>
              <a:t>O</a:t>
            </a:r>
          </a:p>
          <a:p>
            <a:endParaRPr lang="en-US" altLang="en-US" i="1" dirty="0"/>
          </a:p>
          <a:p>
            <a:r>
              <a:rPr lang="en-US" altLang="en-US" dirty="0"/>
              <a:t>A (direct) </a:t>
            </a:r>
            <a:r>
              <a:rPr lang="en-US" altLang="en-US" dirty="0">
                <a:solidFill>
                  <a:schemeClr val="tx2"/>
                </a:solidFill>
              </a:rPr>
              <a:t>randomized mechanism without payments </a:t>
            </a:r>
            <a:r>
              <a:rPr lang="en-US" altLang="en-US" i="1" dirty="0"/>
              <a:t>z</a:t>
            </a:r>
            <a:r>
              <a:rPr lang="en-US" altLang="en-US" dirty="0"/>
              <a:t> maps </a:t>
            </a:r>
            <a:br>
              <a:rPr lang="en-US" altLang="en-US" dirty="0"/>
            </a:br>
            <a:r>
              <a:rPr lang="el-GR" altLang="en-US" i="1" dirty="0"/>
              <a:t>Θ</a:t>
            </a:r>
            <a:r>
              <a:rPr lang="en-US" altLang="en-US" dirty="0"/>
              <a:t> </a:t>
            </a:r>
            <a:r>
              <a:rPr lang="en-US" altLang="en-US" dirty="0">
                <a:sym typeface="Wingdings"/>
              </a:rPr>
              <a:t></a:t>
            </a:r>
            <a:r>
              <a:rPr lang="en-US" altLang="en-US" dirty="0"/>
              <a:t> </a:t>
            </a:r>
            <a:r>
              <a:rPr lang="el-GR" altLang="en-US" dirty="0"/>
              <a:t>Δ</a:t>
            </a:r>
            <a:r>
              <a:rPr lang="en-US" altLang="en-US" dirty="0"/>
              <a:t>(</a:t>
            </a:r>
            <a:r>
              <a:rPr lang="en-US" altLang="en-US" i="1" dirty="0"/>
              <a:t>O</a:t>
            </a:r>
            <a:r>
              <a:rPr lang="en-US" altLang="en-US" dirty="0"/>
              <a:t>), the set of all probability distributions over </a:t>
            </a:r>
            <a:r>
              <a:rPr lang="en-US" altLang="en-US" i="1" dirty="0"/>
              <a:t>O</a:t>
            </a:r>
          </a:p>
          <a:p>
            <a:endParaRPr lang="en-US" altLang="en-US" i="1" dirty="0"/>
          </a:p>
          <a:p>
            <a:r>
              <a:rPr lang="en-US" dirty="0"/>
              <a:t>Any mechanism </a:t>
            </a:r>
            <a:r>
              <a:rPr lang="en-US" altLang="en-US" i="1" dirty="0"/>
              <a:t>z</a:t>
            </a:r>
            <a:r>
              <a:rPr lang="en-US" dirty="0"/>
              <a:t> induces a Bayesian </a:t>
            </a:r>
            <a:r>
              <a:rPr lang="en-US" dirty="0">
                <a:solidFill>
                  <a:schemeClr val="tx2"/>
                </a:solidFill>
              </a:rPr>
              <a:t>game</a:t>
            </a:r>
            <a:r>
              <a:rPr lang="en-US" dirty="0"/>
              <a:t>, Game(</a:t>
            </a:r>
            <a:r>
              <a:rPr lang="en-US" altLang="en-US" i="1" dirty="0"/>
              <a:t>z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A mechanism is said to </a:t>
            </a:r>
            <a:r>
              <a:rPr lang="en-US" dirty="0">
                <a:solidFill>
                  <a:schemeClr val="tx2"/>
                </a:solidFill>
              </a:rPr>
              <a:t>implement</a:t>
            </a:r>
            <a:r>
              <a:rPr lang="en-US" dirty="0"/>
              <a:t> a social choice function </a:t>
            </a:r>
            <a:r>
              <a:rPr lang="en-US" i="1" dirty="0"/>
              <a:t>f</a:t>
            </a:r>
            <a:r>
              <a:rPr lang="en-US" dirty="0"/>
              <a:t> if, for every input (e.g., preference profile), there is a Nash equilibrium for Game(</a:t>
            </a:r>
            <a:r>
              <a:rPr lang="en-US" altLang="en-US" i="1" dirty="0"/>
              <a:t>z</a:t>
            </a:r>
            <a:r>
              <a:rPr lang="en-US" dirty="0"/>
              <a:t>) where the outcome is the same as </a:t>
            </a:r>
            <a:r>
              <a:rPr lang="en-US" i="1" dirty="0"/>
              <a:t>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40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Pictorially </a:t>
            </a:r>
            <a:r>
              <a:rPr lang="is-IS"/>
              <a:t>…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Agents draw private types</a:t>
            </a:r>
            <a:r>
              <a:rPr lang="el-GR" altLang="en-US" i="1" dirty="0">
                <a:ea typeface="Arial" charset="0"/>
                <a:cs typeface="Arial" charset="0"/>
              </a:rPr>
              <a:t> θ</a:t>
            </a:r>
            <a:r>
              <a:rPr lang="en-US" dirty="0"/>
              <a:t> from </a:t>
            </a:r>
            <a:r>
              <a:rPr lang="el-GR" altLang="en-US" i="1" dirty="0"/>
              <a:t>Θ</a:t>
            </a:r>
            <a:endParaRPr lang="en-US" altLang="en-US" i="1" dirty="0"/>
          </a:p>
          <a:p>
            <a:r>
              <a:rPr lang="en-US" dirty="0"/>
              <a:t>If those types were known, an outcome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dirty="0">
                <a:ea typeface="Arial" charset="0"/>
                <a:cs typeface="Arial" charset="0"/>
              </a:rPr>
              <a:t>) would be chosen</a:t>
            </a:r>
          </a:p>
          <a:p>
            <a:r>
              <a:rPr lang="en-US" dirty="0">
                <a:ea typeface="Arial" charset="0"/>
                <a:cs typeface="Arial" charset="0"/>
              </a:rPr>
              <a:t>Instead, agents send </a:t>
            </a:r>
            <a:r>
              <a:rPr lang="en-US" i="1" dirty="0">
                <a:ea typeface="Arial" charset="0"/>
                <a:cs typeface="Arial" charset="0"/>
              </a:rPr>
              <a:t>messages M</a:t>
            </a:r>
            <a:r>
              <a:rPr lang="en-US" dirty="0">
                <a:ea typeface="Arial" charset="0"/>
                <a:cs typeface="Arial" charset="0"/>
              </a:rPr>
              <a:t> (e.g., report their type as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dirty="0">
                <a:ea typeface="Arial" charset="0"/>
                <a:cs typeface="Arial" charset="0"/>
              </a:rPr>
              <a:t>’</a:t>
            </a:r>
            <a:r>
              <a:rPr lang="en-US" altLang="en-US" dirty="0">
                <a:ea typeface="Arial" charset="0"/>
                <a:cs typeface="Arial" charset="0"/>
              </a:rPr>
              <a:t>, or bid if we have money) to the mechanism</a:t>
            </a:r>
          </a:p>
          <a:p>
            <a:r>
              <a:rPr lang="en-US" dirty="0">
                <a:ea typeface="Arial" charset="0"/>
                <a:cs typeface="Arial" charset="0"/>
              </a:rPr>
              <a:t>Goal: design a mechanism whose Game induces a Nash equilibrium where the outcome equals f(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dirty="0">
                <a:ea typeface="Arial" charset="0"/>
                <a:cs typeface="Arial" charset="0"/>
              </a:rPr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15</a:t>
            </a:fld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7375190" y="4495799"/>
            <a:ext cx="1828800" cy="914400"/>
            <a:chOff x="5851190" y="4495799"/>
            <a:chExt cx="1828800" cy="914400"/>
          </a:xfrm>
        </p:grpSpPr>
        <p:sp>
          <p:nvSpPr>
            <p:cNvPr id="7" name="Rounded Rectangle 6"/>
            <p:cNvSpPr/>
            <p:nvPr/>
          </p:nvSpPr>
          <p:spPr>
            <a:xfrm>
              <a:off x="5851190" y="4495799"/>
              <a:ext cx="1828800" cy="914400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42483" y="4583667"/>
              <a:ext cx="5173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i="1" dirty="0"/>
                <a:t>O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981698" y="4860574"/>
              <a:ext cx="525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f</a:t>
              </a:r>
              <a:r>
                <a:rPr lang="en-US" dirty="0"/>
                <a:t>(</a:t>
              </a:r>
              <a:r>
                <a:rPr lang="el-GR" altLang="en-US" i="1" dirty="0">
                  <a:ea typeface="Arial" charset="0"/>
                  <a:cs typeface="Arial" charset="0"/>
                </a:rPr>
                <a:t>θ</a:t>
              </a:r>
              <a:r>
                <a:rPr lang="en-US" altLang="en-US" dirty="0">
                  <a:ea typeface="Arial" charset="0"/>
                  <a:cs typeface="Arial" charset="0"/>
                </a:rPr>
                <a:t>)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731168" y="4495799"/>
            <a:ext cx="1828800" cy="914400"/>
            <a:chOff x="1207168" y="4495799"/>
            <a:chExt cx="1828800" cy="914400"/>
          </a:xfrm>
        </p:grpSpPr>
        <p:sp>
          <p:nvSpPr>
            <p:cNvPr id="5" name="Rounded Rectangle 4"/>
            <p:cNvSpPr/>
            <p:nvPr/>
          </p:nvSpPr>
          <p:spPr>
            <a:xfrm>
              <a:off x="1207168" y="4495799"/>
              <a:ext cx="1828800" cy="914400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575790" y="4860574"/>
              <a:ext cx="30970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altLang="en-US" i="1" dirty="0">
                  <a:ea typeface="Arial" charset="0"/>
                  <a:cs typeface="Arial" charset="0"/>
                </a:rPr>
                <a:t>θ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297050" y="4583667"/>
              <a:ext cx="36420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altLang="en-US" b="1" i="1" dirty="0"/>
                <a:t>Θ</a:t>
              </a:r>
              <a:endParaRPr lang="en-US" b="1" dirty="0"/>
            </a:p>
          </p:txBody>
        </p:sp>
      </p:grpSp>
      <p:cxnSp>
        <p:nvCxnSpPr>
          <p:cNvPr id="12" name="Straight Arrow Connector 11"/>
          <p:cNvCxnSpPr>
            <a:endCxn id="16" idx="1"/>
          </p:cNvCxnSpPr>
          <p:nvPr/>
        </p:nvCxnSpPr>
        <p:spPr>
          <a:xfrm>
            <a:off x="4409490" y="5045240"/>
            <a:ext cx="3096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4714818" y="5410199"/>
            <a:ext cx="2504252" cy="914400"/>
            <a:chOff x="3190818" y="5410199"/>
            <a:chExt cx="2504252" cy="914400"/>
          </a:xfrm>
        </p:grpSpPr>
        <p:sp>
          <p:nvSpPr>
            <p:cNvPr id="6" name="Rounded Rectangle 5"/>
            <p:cNvSpPr/>
            <p:nvPr/>
          </p:nvSpPr>
          <p:spPr>
            <a:xfrm>
              <a:off x="3190818" y="5410199"/>
              <a:ext cx="2504252" cy="914400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90448" y="5923183"/>
              <a:ext cx="11427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/>
                <a:t>M</a:t>
              </a:r>
              <a:r>
                <a:rPr lang="en-US" b="1" dirty="0"/>
                <a:t>, Game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518242" y="5498067"/>
              <a:ext cx="1887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NE(</a:t>
              </a:r>
              <a:r>
                <a:rPr lang="en-US" i="1" dirty="0"/>
                <a:t>M</a:t>
              </a:r>
              <a:r>
                <a:rPr lang="en-US" dirty="0"/>
                <a:t>, Game, </a:t>
              </a:r>
              <a:r>
                <a:rPr lang="el-GR" altLang="en-US" i="1" dirty="0">
                  <a:ea typeface="Arial" charset="0"/>
                  <a:cs typeface="Arial" charset="0"/>
                </a:rPr>
                <a:t>θ</a:t>
              </a:r>
              <a:r>
                <a:rPr lang="en-US" altLang="en-US" dirty="0"/>
                <a:t>)</a:t>
              </a:r>
              <a:endParaRPr lang="en-US" dirty="0"/>
            </a:p>
          </p:txBody>
        </p:sp>
      </p:grpSp>
      <p:cxnSp>
        <p:nvCxnSpPr>
          <p:cNvPr id="15" name="Straight Arrow Connector 14"/>
          <p:cNvCxnSpPr/>
          <p:nvPr/>
        </p:nvCxnSpPr>
        <p:spPr>
          <a:xfrm>
            <a:off x="4254640" y="5229907"/>
            <a:ext cx="787602" cy="4528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16" idx="2"/>
          </p:cNvCxnSpPr>
          <p:nvPr/>
        </p:nvCxnSpPr>
        <p:spPr>
          <a:xfrm flipV="1">
            <a:off x="6929440" y="5229907"/>
            <a:ext cx="838948" cy="4528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509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</a:t>
            </a:r>
            <a:r>
              <a:rPr lang="en-US"/>
              <a:t>(Silly) Mechanism </a:t>
            </a:r>
            <a:r>
              <a:rPr lang="en-US" dirty="0"/>
              <a:t>that does not implement welfare max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2 agents, 1 item</a:t>
            </a:r>
          </a:p>
          <a:p>
            <a:r>
              <a:rPr lang="en-US" dirty="0"/>
              <a:t>Each agent draws a private valuation for that item</a:t>
            </a:r>
          </a:p>
          <a:p>
            <a:r>
              <a:rPr lang="en-US" dirty="0"/>
              <a:t>Social welfare maximizing outcome: agent with greatest private valuation receives the item.</a:t>
            </a:r>
          </a:p>
          <a:p>
            <a:r>
              <a:rPr lang="en-US" dirty="0"/>
              <a:t>Mechanism: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Agents send a message of {1, 2, </a:t>
            </a:r>
            <a:r>
              <a:rPr lang="is-IS" b="0" dirty="0"/>
              <a:t>…, 10}</a:t>
            </a:r>
          </a:p>
          <a:p>
            <a:pPr marL="342900" indent="-342900">
              <a:buFont typeface="Arial" charset="0"/>
              <a:buChar char="•"/>
            </a:pPr>
            <a:r>
              <a:rPr lang="is-IS" b="0" dirty="0"/>
              <a:t>Item is given to the agent who sends the lowest message; if both send the same message, agent </a:t>
            </a:r>
            <a:r>
              <a:rPr lang="is-IS" b="0" i="1" dirty="0"/>
              <a:t>i</a:t>
            </a:r>
            <a:r>
              <a:rPr lang="is-IS" b="0" dirty="0"/>
              <a:t> = 1 gets the item</a:t>
            </a:r>
          </a:p>
          <a:p>
            <a:r>
              <a:rPr lang="is-IS" dirty="0"/>
              <a:t>Equilibrium behavior:        </a:t>
            </a:r>
            <a:r>
              <a:rPr lang="is-IS" b="0" dirty="0"/>
              <a:t>??????????</a:t>
            </a:r>
          </a:p>
          <a:p>
            <a:pPr marL="342900" indent="-342900">
              <a:buFont typeface="Arial" charset="0"/>
              <a:buChar char="•"/>
            </a:pPr>
            <a:r>
              <a:rPr lang="is-IS" b="0" dirty="0"/>
              <a:t>Always send the lowest message (1)</a:t>
            </a:r>
          </a:p>
          <a:p>
            <a:pPr marL="342900" indent="-342900">
              <a:buFont typeface="Arial" charset="0"/>
              <a:buChar char="•"/>
            </a:pPr>
            <a:r>
              <a:rPr lang="is-IS" b="0" dirty="0"/>
              <a:t>Outcome: agent </a:t>
            </a:r>
            <a:r>
              <a:rPr lang="is-IS" b="0" i="1" dirty="0"/>
              <a:t>i</a:t>
            </a:r>
            <a:r>
              <a:rPr lang="is-IS" b="0" dirty="0"/>
              <a:t> = 1 gets item, even if </a:t>
            </a:r>
            <a:r>
              <a:rPr lang="is-IS" b="0" i="1" dirty="0"/>
              <a:t>i</a:t>
            </a:r>
            <a:r>
              <a:rPr lang="is-IS" b="0" dirty="0"/>
              <a:t> = 2 values it more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3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Mechanism Design With Money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We will assume that an agent’s utility for </a:t>
            </a:r>
          </a:p>
          <a:p>
            <a:pPr marL="160020" indent="-342900">
              <a:buFont typeface="Arial" charset="0"/>
              <a:buChar char="•"/>
            </a:pPr>
            <a:r>
              <a:rPr lang="en-US" altLang="en-US" b="0" dirty="0"/>
              <a:t>her type being </a:t>
            </a:r>
            <a:r>
              <a:rPr lang="el-GR" altLang="en-US" b="0" i="1" dirty="0">
                <a:ea typeface="Arial" charset="0"/>
                <a:cs typeface="Arial" charset="0"/>
              </a:rPr>
              <a:t>θ</a:t>
            </a:r>
            <a:r>
              <a:rPr lang="en-US" altLang="en-US" b="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</a:t>
            </a:r>
            <a:endParaRPr lang="en-US" altLang="en-US" b="0" dirty="0"/>
          </a:p>
          <a:p>
            <a:pPr marL="160020" indent="-342900">
              <a:buFont typeface="Arial" charset="0"/>
              <a:buChar char="•"/>
            </a:pPr>
            <a:r>
              <a:rPr lang="en-US" altLang="en-US" b="0" dirty="0"/>
              <a:t>outcome </a:t>
            </a:r>
            <a:r>
              <a:rPr lang="en-US" altLang="en-US" b="0" i="1" dirty="0"/>
              <a:t>o</a:t>
            </a:r>
            <a:r>
              <a:rPr lang="en-US" altLang="en-US" b="0" dirty="0"/>
              <a:t> being chosen, </a:t>
            </a:r>
          </a:p>
          <a:p>
            <a:pPr marL="160020" indent="-342900">
              <a:buFont typeface="Arial" charset="0"/>
              <a:buChar char="•"/>
            </a:pPr>
            <a:r>
              <a:rPr lang="en-US" altLang="en-US" b="0" dirty="0"/>
              <a:t>and having to pay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</a:t>
            </a:r>
            <a:r>
              <a:rPr lang="en-US" altLang="en-US" b="0" dirty="0"/>
              <a:t> </a:t>
            </a:r>
          </a:p>
          <a:p>
            <a:r>
              <a:rPr lang="en-US" altLang="en-US" dirty="0">
                <a:ea typeface="Arial" charset="0"/>
                <a:cs typeface="Arial" charset="0"/>
              </a:rPr>
              <a:t>	</a:t>
            </a:r>
            <a:r>
              <a:rPr lang="en-US" altLang="en-US" b="0" dirty="0">
                <a:ea typeface="Arial" charset="0"/>
                <a:cs typeface="Arial" charset="0"/>
              </a:rPr>
              <a:t>can be written as 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/>
              <a:t>, o) -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endParaRPr lang="en-US" altLang="en-US" b="0" dirty="0"/>
          </a:p>
          <a:p>
            <a:r>
              <a:rPr lang="en-US" altLang="en-US" dirty="0">
                <a:ea typeface="Arial" charset="0"/>
                <a:cs typeface="Arial" charset="0"/>
              </a:rPr>
              <a:t>Such utility functions are called </a:t>
            </a:r>
            <a:r>
              <a:rPr lang="en-US" altLang="en-US" dirty="0">
                <a:solidFill>
                  <a:schemeClr val="tx2"/>
                </a:solidFill>
                <a:ea typeface="Arial" charset="0"/>
                <a:cs typeface="Arial" charset="0"/>
              </a:rPr>
              <a:t>quasilinear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b="0" dirty="0">
                <a:ea typeface="Arial" charset="0"/>
                <a:cs typeface="Arial" charset="0"/>
              </a:rPr>
              <a:t>“quasi” – linear with respect to one of the raw inputs, in this case payment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as well as a function of the rest (i.e., 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/>
              <a:t>, o)) </a:t>
            </a:r>
            <a:endParaRPr lang="en-US" altLang="en-US" b="0" dirty="0">
              <a:ea typeface="Arial" charset="0"/>
              <a:cs typeface="Arial" charset="0"/>
            </a:endParaRPr>
          </a:p>
          <a:p>
            <a:r>
              <a:rPr lang="en-US" dirty="0"/>
              <a:t>Then, (direct) deterministic and randomized mechanisms with payments </a:t>
            </a:r>
            <a:r>
              <a:rPr lang="en-US" altLang="en-US" dirty="0">
                <a:ea typeface="Arial" charset="0"/>
                <a:cs typeface="Arial" charset="0"/>
              </a:rPr>
              <a:t>additionally specify, for each agent </a:t>
            </a:r>
            <a:r>
              <a:rPr lang="en-US" altLang="en-US" i="1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a payment function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aseline="-25000" dirty="0">
                <a:ea typeface="Arial" charset="0"/>
                <a:cs typeface="Arial" charset="0"/>
              </a:rPr>
              <a:t> </a:t>
            </a:r>
            <a:r>
              <a:rPr lang="en-US" altLang="en-US" dirty="0"/>
              <a:t>: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dirty="0">
                <a:ea typeface="Arial" charset="0"/>
                <a:cs typeface="Arial" charset="0"/>
              </a:rPr>
              <a:t> </a:t>
            </a:r>
            <a:r>
              <a:rPr lang="en-US" altLang="en-US" dirty="0">
                <a:ea typeface="Arial" charset="0"/>
                <a:cs typeface="Arial" charset="0"/>
                <a:sym typeface="Wingdings"/>
              </a:rPr>
              <a:t></a:t>
            </a:r>
            <a:r>
              <a:rPr lang="en-US" altLang="en-US" dirty="0">
                <a:ea typeface="Arial" charset="0"/>
                <a:cs typeface="Arial" charset="0"/>
              </a:rPr>
              <a:t> </a:t>
            </a:r>
            <a:r>
              <a:rPr lang="en-US" altLang="en-US" dirty="0">
                <a:ea typeface="Arial" charset="0"/>
                <a:cs typeface="Arial" charset="0"/>
                <a:sym typeface="Symbol" charset="2"/>
              </a:rPr>
              <a:t>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1558180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Vickrey’s</a:t>
            </a:r>
            <a:r>
              <a:rPr lang="en-US" dirty="0"/>
              <a:t> Second Price Auction Isn’t </a:t>
            </a:r>
            <a:r>
              <a:rPr lang="en-US" dirty="0" err="1"/>
              <a:t>manipulable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600" dirty="0"/>
              <a:t>(Sealed) bid on single item, highest bidder wins &amp; pays second-highest bid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18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3285067" y="2169067"/>
            <a:ext cx="440264" cy="4533332"/>
            <a:chOff x="1761067" y="2169067"/>
            <a:chExt cx="440264" cy="4533332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2201331" y="2353733"/>
              <a:ext cx="0" cy="41148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761067" y="6333067"/>
              <a:ext cx="440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71132" y="2169067"/>
              <a:ext cx="2201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1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930401" y="4114800"/>
            <a:ext cx="1879600" cy="369332"/>
            <a:chOff x="406401" y="4114800"/>
            <a:chExt cx="1879600" cy="369332"/>
          </a:xfrm>
        </p:grpSpPr>
        <p:sp>
          <p:nvSpPr>
            <p:cNvPr id="7" name="TextBox 6"/>
            <p:cNvSpPr txBox="1"/>
            <p:nvPr/>
          </p:nvSpPr>
          <p:spPr>
            <a:xfrm>
              <a:off x="406401" y="4114800"/>
              <a:ext cx="187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True value</a:t>
              </a:r>
              <a:r>
                <a:rPr lang="el-GR" altLang="en-US" dirty="0">
                  <a:ea typeface="Arial" charset="0"/>
                  <a:cs typeface="Arial" charset="0"/>
                </a:rPr>
                <a:t> θ</a:t>
              </a:r>
              <a:r>
                <a:rPr lang="en-US" altLang="en-US" baseline="-25000" dirty="0" err="1">
                  <a:ea typeface="Arial" charset="0"/>
                  <a:cs typeface="Arial" charset="0"/>
                </a:rPr>
                <a:t>i</a:t>
              </a:r>
              <a:endParaRPr lang="en-US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1828801" y="4299466"/>
              <a:ext cx="355602" cy="0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15" name="TextBox 14"/>
          <p:cNvSpPr txBox="1"/>
          <p:nvPr/>
        </p:nvSpPr>
        <p:spPr>
          <a:xfrm>
            <a:off x="4148668" y="2218268"/>
            <a:ext cx="607800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’ &gt;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and win: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Second-highest 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>
                <a:ea typeface="Arial" charset="0"/>
                <a:cs typeface="Arial" charset="0"/>
              </a:rPr>
              <a:t>j</a:t>
            </a:r>
            <a:r>
              <a:rPr lang="en-US" altLang="en-US" dirty="0">
                <a:ea typeface="Arial" charset="0"/>
                <a:cs typeface="Arial" charset="0"/>
              </a:rPr>
              <a:t>’ &gt;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aseline="-25000" dirty="0">
                <a:ea typeface="Arial" charset="0"/>
                <a:cs typeface="Arial" charset="0"/>
              </a:rPr>
              <a:t> </a:t>
            </a:r>
            <a:r>
              <a:rPr lang="en-US" altLang="en-US" dirty="0">
                <a:ea typeface="Arial" charset="0"/>
                <a:cs typeface="Arial" charset="0"/>
              </a:rPr>
              <a:t>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Payment is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>
                <a:ea typeface="Arial" charset="0"/>
                <a:cs typeface="Arial" charset="0"/>
              </a:rPr>
              <a:t>j</a:t>
            </a:r>
            <a:r>
              <a:rPr lang="en-US" altLang="en-US" dirty="0">
                <a:ea typeface="Arial" charset="0"/>
                <a:cs typeface="Arial" charset="0"/>
              </a:rPr>
              <a:t>’, </a:t>
            </a:r>
            <a:r>
              <a:rPr lang="en-US" altLang="en-US" dirty="0">
                <a:solidFill>
                  <a:schemeClr val="tx2"/>
                </a:solidFill>
                <a:ea typeface="Arial" charset="0"/>
                <a:cs typeface="Arial" charset="0"/>
              </a:rPr>
              <a:t>pay more than valuation!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Second-highest 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>
                <a:ea typeface="Arial" charset="0"/>
                <a:cs typeface="Arial" charset="0"/>
              </a:rPr>
              <a:t>j</a:t>
            </a:r>
            <a:r>
              <a:rPr lang="en-US" altLang="en-US" dirty="0">
                <a:ea typeface="Arial" charset="0"/>
                <a:cs typeface="Arial" charset="0"/>
              </a:rPr>
              <a:t>’ &lt;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Payment from bidding truthfully is the same</a:t>
            </a:r>
          </a:p>
          <a:p>
            <a:r>
              <a:rPr lang="en-US" dirty="0"/>
              <a:t>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’ &gt;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and lose: same outcome as truthful bidding</a:t>
            </a:r>
          </a:p>
          <a:p>
            <a:endParaRPr lang="en-US" altLang="en-US" dirty="0">
              <a:ea typeface="Arial" charset="0"/>
              <a:cs typeface="Arial" charset="0"/>
            </a:endParaRPr>
          </a:p>
          <a:p>
            <a:endParaRPr lang="en-US" dirty="0"/>
          </a:p>
          <a:p>
            <a:r>
              <a:rPr lang="en-US" dirty="0"/>
              <a:t>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’ &lt;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and win: same outcome as truthful bidding</a:t>
            </a:r>
          </a:p>
          <a:p>
            <a:r>
              <a:rPr lang="en-US" dirty="0"/>
              <a:t>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’ &lt;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and lose: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Winning 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>
                <a:ea typeface="Arial" charset="0"/>
                <a:cs typeface="Arial" charset="0"/>
              </a:rPr>
              <a:t>j</a:t>
            </a:r>
            <a:r>
              <a:rPr lang="en-US" altLang="en-US" dirty="0">
                <a:ea typeface="Arial" charset="0"/>
                <a:cs typeface="Arial" charset="0"/>
              </a:rPr>
              <a:t>’ &gt;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aseline="-25000" dirty="0">
                <a:ea typeface="Arial" charset="0"/>
                <a:cs typeface="Arial" charset="0"/>
              </a:rPr>
              <a:t> </a:t>
            </a:r>
            <a:r>
              <a:rPr lang="en-US" altLang="en-US" dirty="0">
                <a:ea typeface="Arial" charset="0"/>
                <a:cs typeface="Arial" charset="0"/>
              </a:rPr>
              <a:t>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Wouldn’t have won by bidding truthfully, either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Winning 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>
                <a:ea typeface="Arial" charset="0"/>
                <a:cs typeface="Arial" charset="0"/>
              </a:rPr>
              <a:t>j</a:t>
            </a:r>
            <a:r>
              <a:rPr lang="en-US" altLang="en-US" dirty="0">
                <a:ea typeface="Arial" charset="0"/>
                <a:cs typeface="Arial" charset="0"/>
              </a:rPr>
              <a:t>’ &lt;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Bidding truthfully would’ve given </a:t>
            </a:r>
            <a:r>
              <a:rPr lang="en-US" altLang="en-US" dirty="0">
                <a:solidFill>
                  <a:srgbClr val="00B050"/>
                </a:solidFill>
                <a:ea typeface="Arial" charset="0"/>
                <a:cs typeface="Arial" charset="0"/>
              </a:rPr>
              <a:t>positive utility</a:t>
            </a:r>
          </a:p>
          <a:p>
            <a:endParaRPr lang="en-US" altLang="en-US" dirty="0">
              <a:ea typeface="Arial" charset="0"/>
              <a:cs typeface="Arial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1930401" y="3049601"/>
            <a:ext cx="1879600" cy="369332"/>
            <a:chOff x="406401" y="4114800"/>
            <a:chExt cx="1879600" cy="369332"/>
          </a:xfrm>
        </p:grpSpPr>
        <p:sp>
          <p:nvSpPr>
            <p:cNvPr id="19" name="TextBox 18"/>
            <p:cNvSpPr txBox="1"/>
            <p:nvPr/>
          </p:nvSpPr>
          <p:spPr>
            <a:xfrm>
              <a:off x="406401" y="4114800"/>
              <a:ext cx="187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Bid value</a:t>
              </a:r>
              <a:r>
                <a:rPr lang="el-GR" altLang="en-US" dirty="0">
                  <a:ea typeface="Arial" charset="0"/>
                  <a:cs typeface="Arial" charset="0"/>
                </a:rPr>
                <a:t> θ</a:t>
              </a:r>
              <a:r>
                <a:rPr lang="en-US" altLang="en-US" baseline="-25000" dirty="0" err="1">
                  <a:ea typeface="Arial" charset="0"/>
                  <a:cs typeface="Arial" charset="0"/>
                </a:rPr>
                <a:t>i</a:t>
              </a:r>
              <a:r>
                <a:rPr lang="en-US" altLang="en-US" dirty="0">
                  <a:ea typeface="Arial" charset="0"/>
                  <a:cs typeface="Arial" charset="0"/>
                </a:rPr>
                <a:t>’</a:t>
              </a:r>
              <a:endParaRPr lang="en-US" dirty="0"/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1828801" y="4299466"/>
              <a:ext cx="355602" cy="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1930401" y="5225533"/>
            <a:ext cx="1879600" cy="369332"/>
            <a:chOff x="406401" y="4114800"/>
            <a:chExt cx="1879600" cy="369332"/>
          </a:xfrm>
        </p:grpSpPr>
        <p:sp>
          <p:nvSpPr>
            <p:cNvPr id="22" name="TextBox 21"/>
            <p:cNvSpPr txBox="1"/>
            <p:nvPr/>
          </p:nvSpPr>
          <p:spPr>
            <a:xfrm>
              <a:off x="406401" y="4114800"/>
              <a:ext cx="187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Bid value</a:t>
              </a:r>
              <a:r>
                <a:rPr lang="el-GR" altLang="en-US" dirty="0">
                  <a:ea typeface="Arial" charset="0"/>
                  <a:cs typeface="Arial" charset="0"/>
                </a:rPr>
                <a:t> θ</a:t>
              </a:r>
              <a:r>
                <a:rPr lang="en-US" altLang="en-US" baseline="-25000" dirty="0" err="1">
                  <a:ea typeface="Arial" charset="0"/>
                  <a:cs typeface="Arial" charset="0"/>
                </a:rPr>
                <a:t>i</a:t>
              </a:r>
              <a:r>
                <a:rPr lang="en-US" altLang="en-US" dirty="0">
                  <a:ea typeface="Arial" charset="0"/>
                  <a:cs typeface="Arial" charset="0"/>
                </a:rPr>
                <a:t>’</a:t>
              </a:r>
              <a:endParaRPr lang="en-US" dirty="0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1828801" y="4299466"/>
              <a:ext cx="355602" cy="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1930401" y="3425798"/>
            <a:ext cx="1879600" cy="369332"/>
            <a:chOff x="406401" y="4114800"/>
            <a:chExt cx="1879600" cy="369332"/>
          </a:xfrm>
        </p:grpSpPr>
        <p:sp>
          <p:nvSpPr>
            <p:cNvPr id="25" name="TextBox 24"/>
            <p:cNvSpPr txBox="1"/>
            <p:nvPr/>
          </p:nvSpPr>
          <p:spPr>
            <a:xfrm>
              <a:off x="406401" y="4114800"/>
              <a:ext cx="187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dirty="0">
                  <a:ea typeface="Arial" charset="0"/>
                  <a:cs typeface="Arial" charset="0"/>
                </a:rPr>
                <a:t> Other bid </a:t>
              </a:r>
              <a:r>
                <a:rPr lang="el-GR" altLang="en-US" dirty="0">
                  <a:ea typeface="Arial" charset="0"/>
                  <a:cs typeface="Arial" charset="0"/>
                </a:rPr>
                <a:t>θ</a:t>
              </a:r>
              <a:r>
                <a:rPr lang="en-US" altLang="en-US" baseline="-25000" dirty="0">
                  <a:ea typeface="Arial" charset="0"/>
                  <a:cs typeface="Arial" charset="0"/>
                </a:rPr>
                <a:t>j</a:t>
              </a:r>
              <a:r>
                <a:rPr lang="en-US" altLang="en-US" dirty="0">
                  <a:ea typeface="Arial" charset="0"/>
                  <a:cs typeface="Arial" charset="0"/>
                </a:rPr>
                <a:t>’</a:t>
              </a:r>
              <a:endParaRPr lang="en-US" dirty="0"/>
            </a:p>
          </p:txBody>
        </p:sp>
        <p:cxnSp>
          <p:nvCxnSpPr>
            <p:cNvPr id="26" name="Straight Connector 25"/>
            <p:cNvCxnSpPr/>
            <p:nvPr/>
          </p:nvCxnSpPr>
          <p:spPr>
            <a:xfrm>
              <a:off x="1828801" y="4299466"/>
              <a:ext cx="355602" cy="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327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1.11111E-6 L -2.22222E-6 0.19444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87 0.19444 L 0.00087 -0.1294 " pathEditMode="relative" ptsTypes="AA">
                                      <p:cBhvr>
                                        <p:cTn id="4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8 -0.1294 L 0.00087 0.36296 " pathEditMode="relative" ptsTypes="AA">
                                      <p:cBhvr>
                                        <p:cTn id="5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8 0.36296 L 0.00087 -0.1507 " pathEditMode="relative" ptsTypes="AA">
                                      <p:cBhvr>
                                        <p:cTn id="64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8 -0.1507 L 0.00087 0.19444 " pathEditMode="relative" ptsTypes="AA">
                                      <p:cBhvr>
                                        <p:cTn id="74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5" grpId="0" build="p" bldLvl="2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The Clarke (aka VCG) mechanism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The Clarke mechanism chooses some outcome </a:t>
            </a:r>
            <a:r>
              <a:rPr lang="en-US" altLang="en-US" i="1" dirty="0"/>
              <a:t>o</a:t>
            </a:r>
            <a:r>
              <a:rPr lang="en-US" altLang="en-US" dirty="0"/>
              <a:t> that maximizes </a:t>
            </a:r>
            <a:r>
              <a:rPr lang="el-GR" altLang="en-US" dirty="0">
                <a:ea typeface="Times New Roman" charset="0"/>
                <a:cs typeface="Times New Roman" charset="0"/>
              </a:rPr>
              <a:t>Σ</a:t>
            </a:r>
            <a:r>
              <a:rPr lang="en-US" altLang="en-US" i="1" baseline="-25000" dirty="0" err="1">
                <a:ea typeface="Times New Roman" charset="0"/>
                <a:cs typeface="Times New Roman" charset="0"/>
              </a:rPr>
              <a:t>i</a:t>
            </a:r>
            <a:r>
              <a:rPr lang="en-US" altLang="en-US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i="1" dirty="0"/>
              <a:t>v</a:t>
            </a:r>
            <a:r>
              <a:rPr lang="en-US" altLang="en-US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dirty="0"/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 err="1"/>
              <a:t>i</a:t>
            </a:r>
            <a:r>
              <a:rPr lang="en-US" altLang="en-US" dirty="0"/>
              <a:t>’, </a:t>
            </a:r>
            <a:r>
              <a:rPr lang="en-US" altLang="en-US" i="1" dirty="0"/>
              <a:t>o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To determine the payment that agent </a:t>
            </a:r>
            <a:r>
              <a:rPr lang="en-US" altLang="en-US" i="1" dirty="0"/>
              <a:t>j</a:t>
            </a:r>
            <a:r>
              <a:rPr lang="en-US" altLang="en-US" dirty="0"/>
              <a:t> must make:</a:t>
            </a:r>
          </a:p>
          <a:p>
            <a:pPr marL="160020" indent="-342900">
              <a:buFont typeface="Arial" charset="0"/>
              <a:buChar char="•"/>
            </a:pPr>
            <a:r>
              <a:rPr lang="en-US" altLang="en-US" sz="1800" b="0" dirty="0"/>
              <a:t>Pretend </a:t>
            </a:r>
            <a:r>
              <a:rPr lang="en-US" altLang="en-US" sz="1800" b="0" i="1" dirty="0"/>
              <a:t>j</a:t>
            </a:r>
            <a:r>
              <a:rPr lang="en-US" altLang="en-US" sz="1800" b="0" dirty="0"/>
              <a:t> does not exist, and choose </a:t>
            </a:r>
            <a:r>
              <a:rPr lang="en-US" altLang="en-US" sz="1800" b="0" i="1" dirty="0"/>
              <a:t>o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sz="1800" b="0" dirty="0"/>
              <a:t> that maximizes </a:t>
            </a:r>
            <a:r>
              <a:rPr lang="el-GR" altLang="en-US" sz="1800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sz="1800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sz="1800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sz="1800" b="0" i="1" dirty="0"/>
              <a:t>v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dirty="0"/>
              <a:t>(</a:t>
            </a:r>
            <a:r>
              <a:rPr lang="el-GR" altLang="en-US" sz="1800" b="0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sz="1800" b="0" i="1" baseline="-25000" dirty="0" err="1"/>
              <a:t>i</a:t>
            </a:r>
            <a:r>
              <a:rPr lang="en-US" altLang="en-US" sz="1800" b="0" i="1" dirty="0"/>
              <a:t>’</a:t>
            </a:r>
            <a:r>
              <a:rPr lang="en-US" altLang="en-US" sz="1800" b="0" dirty="0"/>
              <a:t>, </a:t>
            </a:r>
            <a:r>
              <a:rPr lang="en-US" altLang="en-US" sz="1800" b="0" i="1" dirty="0"/>
              <a:t>o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sz="1800" b="0" dirty="0"/>
              <a:t>)</a:t>
            </a:r>
          </a:p>
          <a:p>
            <a:pPr marL="160020" indent="-342900">
              <a:buFont typeface="Arial" charset="0"/>
              <a:buChar char="•"/>
            </a:pPr>
            <a:r>
              <a:rPr lang="en-US" altLang="en-US" sz="1800" b="0" i="1" dirty="0"/>
              <a:t>j</a:t>
            </a:r>
            <a:r>
              <a:rPr lang="en-US" altLang="en-US" sz="1800" b="0" dirty="0"/>
              <a:t> pays </a:t>
            </a:r>
            <a:r>
              <a:rPr lang="el-GR" altLang="en-US" sz="1800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sz="1800" b="0" i="1" baseline="-25000" dirty="0" err="1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baseline="-25000" dirty="0" err="1">
                <a:ea typeface="Times New Roman" charset="0"/>
                <a:cs typeface="Times New Roman" charset="0"/>
              </a:rPr>
              <a:t>≠</a:t>
            </a:r>
            <a:r>
              <a:rPr lang="en-US" altLang="en-US" sz="1800" b="0" i="1" baseline="-25000" dirty="0" err="1">
                <a:ea typeface="Times New Roman" charset="0"/>
                <a:cs typeface="Times New Roman" charset="0"/>
              </a:rPr>
              <a:t>j</a:t>
            </a:r>
            <a:r>
              <a:rPr lang="en-US" altLang="en-US" sz="1800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sz="1800" b="0" i="1" dirty="0"/>
              <a:t>v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dirty="0"/>
              <a:t>(</a:t>
            </a:r>
            <a:r>
              <a:rPr lang="el-GR" altLang="en-US" sz="1800" b="0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sz="1800" b="0" i="1" baseline="-25000" dirty="0" err="1"/>
              <a:t>i</a:t>
            </a:r>
            <a:r>
              <a:rPr lang="en-US" altLang="en-US" sz="1800" b="0" dirty="0"/>
              <a:t>’, </a:t>
            </a:r>
            <a:r>
              <a:rPr lang="en-US" altLang="en-US" sz="1800" b="0" i="1" dirty="0"/>
              <a:t>o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sz="1800" b="0" dirty="0"/>
              <a:t>) - </a:t>
            </a:r>
            <a:r>
              <a:rPr lang="el-GR" altLang="en-US" sz="1800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sz="1800" b="0" i="1" baseline="-25000" dirty="0" err="1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baseline="-25000" dirty="0" err="1">
                <a:ea typeface="Times New Roman" charset="0"/>
                <a:cs typeface="Times New Roman" charset="0"/>
              </a:rPr>
              <a:t>≠</a:t>
            </a:r>
            <a:r>
              <a:rPr lang="en-US" altLang="en-US" sz="1800" b="0" i="1" baseline="-25000" dirty="0" err="1">
                <a:ea typeface="Times New Roman" charset="0"/>
                <a:cs typeface="Times New Roman" charset="0"/>
              </a:rPr>
              <a:t>j</a:t>
            </a:r>
            <a:r>
              <a:rPr lang="en-US" altLang="en-US" sz="1800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sz="1800" b="0" dirty="0"/>
              <a:t>v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dirty="0"/>
              <a:t>(</a:t>
            </a:r>
            <a:r>
              <a:rPr lang="el-GR" altLang="en-US" sz="1800" b="0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sz="1800" b="0" i="1" baseline="-25000" dirty="0" err="1"/>
              <a:t>i</a:t>
            </a:r>
            <a:r>
              <a:rPr lang="en-US" altLang="en-US" sz="1800" b="0" dirty="0"/>
              <a:t>’, </a:t>
            </a:r>
            <a:r>
              <a:rPr lang="en-US" altLang="en-US" sz="1800" b="0" i="1" dirty="0"/>
              <a:t>o</a:t>
            </a:r>
            <a:r>
              <a:rPr lang="en-US" altLang="en-US" sz="1800" b="0" dirty="0"/>
              <a:t>) 	=</a:t>
            </a:r>
            <a:br>
              <a:rPr lang="en-US" altLang="en-US" sz="1800" b="0" dirty="0"/>
            </a:br>
            <a:r>
              <a:rPr lang="en-US" altLang="en-US" sz="1800" b="0" dirty="0"/>
              <a:t>			            	= </a:t>
            </a:r>
            <a:r>
              <a:rPr lang="el-GR" altLang="en-US" sz="1800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sz="1800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sz="1800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sz="1800" b="0" dirty="0"/>
              <a:t>( </a:t>
            </a:r>
            <a:r>
              <a:rPr lang="en-US" altLang="en-US" sz="1800" b="0" i="1" dirty="0"/>
              <a:t>v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dirty="0"/>
              <a:t>(</a:t>
            </a:r>
            <a:r>
              <a:rPr lang="el-GR" altLang="en-US" sz="1800" b="0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sz="1800" b="0" i="1" baseline="-25000" dirty="0" err="1"/>
              <a:t>i</a:t>
            </a:r>
            <a:r>
              <a:rPr lang="en-US" altLang="en-US" sz="1800" b="0" dirty="0"/>
              <a:t>’, </a:t>
            </a:r>
            <a:r>
              <a:rPr lang="en-US" altLang="en-US" sz="1800" b="0" i="1" dirty="0"/>
              <a:t>o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sz="1800" b="0" dirty="0"/>
              <a:t>) - </a:t>
            </a:r>
            <a:r>
              <a:rPr lang="en-US" altLang="en-US" sz="1800" b="0" i="1" dirty="0"/>
              <a:t>v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dirty="0"/>
              <a:t>(</a:t>
            </a:r>
            <a:r>
              <a:rPr lang="el-GR" altLang="en-US" sz="1800" b="0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sz="1800" b="0" i="1" baseline="-25000" dirty="0" err="1"/>
              <a:t>i</a:t>
            </a:r>
            <a:r>
              <a:rPr lang="en-US" altLang="en-US" sz="1800" b="0" dirty="0"/>
              <a:t>’, </a:t>
            </a:r>
            <a:r>
              <a:rPr lang="en-US" altLang="en-US" sz="1800" b="0" i="1" dirty="0"/>
              <a:t>o</a:t>
            </a:r>
            <a:r>
              <a:rPr lang="en-US" altLang="en-US" sz="1800" b="0" dirty="0"/>
              <a:t>) )</a:t>
            </a:r>
          </a:p>
          <a:p>
            <a:pPr lvl="1">
              <a:buFontTx/>
              <a:buChar char="–"/>
            </a:pPr>
            <a:endParaRPr lang="en-US" altLang="en-US" sz="1800" dirty="0"/>
          </a:p>
          <a:p>
            <a:r>
              <a:rPr lang="en-US" altLang="en-US" dirty="0"/>
              <a:t>We say that each agent pays the </a:t>
            </a:r>
            <a:r>
              <a:rPr lang="en-US" altLang="en-US" dirty="0">
                <a:solidFill>
                  <a:schemeClr val="tx2"/>
                </a:solidFill>
              </a:rPr>
              <a:t>externality </a:t>
            </a:r>
            <a:r>
              <a:rPr lang="en-US" altLang="en-US" dirty="0"/>
              <a:t>that she imposes on the other agents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Agent i’s externality: (social welfare of others if </a:t>
            </a:r>
            <a:r>
              <a:rPr lang="en-US" b="0" i="1" dirty="0" err="1"/>
              <a:t>i</a:t>
            </a:r>
            <a:r>
              <a:rPr lang="en-US" b="0" dirty="0"/>
              <a:t> were absent) - (social welfare of others when </a:t>
            </a:r>
            <a:r>
              <a:rPr lang="en-US" b="0" i="1" dirty="0" err="1"/>
              <a:t>i</a:t>
            </a:r>
            <a:r>
              <a:rPr lang="en-US" b="0" i="1" dirty="0"/>
              <a:t> </a:t>
            </a:r>
            <a:r>
              <a:rPr lang="en-US" b="0" dirty="0"/>
              <a:t>is present)</a:t>
            </a:r>
            <a:endParaRPr lang="en-US" altLang="en-US" b="0" dirty="0"/>
          </a:p>
          <a:p>
            <a:r>
              <a:rPr lang="en-US" altLang="en-US" dirty="0"/>
              <a:t>(VCG = </a:t>
            </a:r>
            <a:r>
              <a:rPr lang="en-US" altLang="en-US" dirty="0" err="1"/>
              <a:t>Vickrey</a:t>
            </a:r>
            <a:r>
              <a:rPr lang="en-US" altLang="en-US" dirty="0"/>
              <a:t>, Clarke, Groves)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19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1454104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116287"/>
            <a:ext cx="8989454" cy="102939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Social Choice &amp; </a:t>
            </a:r>
            <a:br>
              <a:rPr lang="en-US" dirty="0"/>
            </a:br>
            <a:r>
              <a:rPr lang="en-US" dirty="0"/>
              <a:t>Mechanism Design Primer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07126"/>
            <a:ext cx="8702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Thanks to: AGT book, </a:t>
            </a:r>
            <a:r>
              <a:rPr lang="en-US" sz="1600" dirty="0" err="1"/>
              <a:t>Conitzer</a:t>
            </a:r>
            <a:r>
              <a:rPr lang="en-US" sz="1600" dirty="0"/>
              <a:t> (VC), Parkes (DP), </a:t>
            </a:r>
            <a:r>
              <a:rPr lang="en-US" sz="1600" dirty="0" err="1"/>
              <a:t>Procaccia</a:t>
            </a:r>
            <a:r>
              <a:rPr lang="en-US" sz="1600" dirty="0"/>
              <a:t> (AP), </a:t>
            </a:r>
            <a:r>
              <a:rPr lang="en-US" sz="1600" dirty="0" err="1"/>
              <a:t>Sandholm</a:t>
            </a:r>
            <a:r>
              <a:rPr lang="en-US" sz="1600" dirty="0"/>
              <a:t> (TS)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8842" y="3875330"/>
            <a:ext cx="4939770" cy="190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9189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Incentive compatibility</a:t>
            </a:r>
            <a:endParaRPr lang="en-US" alt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>
                <a:solidFill>
                  <a:schemeClr val="tx2"/>
                </a:solidFill>
              </a:rPr>
              <a:t>Incentive compatibility</a:t>
            </a:r>
            <a:r>
              <a:rPr lang="en-US" altLang="en-US" dirty="0"/>
              <a:t>:</a:t>
            </a:r>
            <a:r>
              <a:rPr lang="en-US" altLang="en-US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there is never an incentive to lie about one’s type</a:t>
            </a:r>
            <a:br>
              <a:rPr lang="en-US" altLang="en-US" dirty="0"/>
            </a:br>
            <a:endParaRPr lang="en-US" altLang="en-US" dirty="0"/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A mechanism is </a:t>
            </a:r>
            <a:r>
              <a:rPr lang="en-US" altLang="en-US" dirty="0">
                <a:solidFill>
                  <a:schemeClr val="tx2"/>
                </a:solidFill>
              </a:rPr>
              <a:t>dominant-strategies</a:t>
            </a:r>
            <a:r>
              <a:rPr lang="en-US" altLang="en-US" dirty="0">
                <a:solidFill>
                  <a:srgbClr val="008000"/>
                </a:solidFill>
              </a:rPr>
              <a:t> </a:t>
            </a:r>
            <a:r>
              <a:rPr lang="en-US" altLang="en-US" dirty="0"/>
              <a:t>incentive compatible (aka </a:t>
            </a:r>
            <a:r>
              <a:rPr lang="en-US" altLang="en-US" dirty="0" err="1">
                <a:solidFill>
                  <a:schemeClr val="tx2"/>
                </a:solidFill>
              </a:rPr>
              <a:t>strategyproof</a:t>
            </a:r>
            <a:r>
              <a:rPr lang="en-US" altLang="en-US" dirty="0"/>
              <a:t>) if for any </a:t>
            </a:r>
            <a:r>
              <a:rPr lang="en-US" altLang="en-US" i="1" dirty="0" err="1"/>
              <a:t>i</a:t>
            </a:r>
            <a:r>
              <a:rPr lang="en-US" altLang="en-US" dirty="0"/>
              <a:t>, for any type vector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>
                <a:ea typeface="Arial" charset="0"/>
                <a:cs typeface="Arial" charset="0"/>
              </a:rPr>
              <a:t>1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>
                <a:ea typeface="Arial" charset="0"/>
                <a:cs typeface="Arial" charset="0"/>
              </a:rPr>
              <a:t>2</a:t>
            </a:r>
            <a:r>
              <a:rPr lang="en-US" altLang="en-US" dirty="0">
                <a:ea typeface="Arial" charset="0"/>
                <a:cs typeface="Arial" charset="0"/>
              </a:rPr>
              <a:t>, …,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…,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>
                <a:ea typeface="Arial" charset="0"/>
                <a:cs typeface="Arial" charset="0"/>
              </a:rPr>
              <a:t>n</a:t>
            </a:r>
            <a:r>
              <a:rPr lang="en-US" altLang="en-US" dirty="0">
                <a:ea typeface="Arial" charset="0"/>
                <a:cs typeface="Arial" charset="0"/>
              </a:rPr>
              <a:t>, and for any alternative type </a:t>
            </a:r>
            <a:r>
              <a:rPr lang="el-GR" altLang="en-US" i="1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i="1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dirty="0">
                <a:ea typeface="Arial" charset="0"/>
                <a:cs typeface="Arial" charset="0"/>
              </a:rPr>
              <a:t>, we have</a:t>
            </a:r>
            <a:endParaRPr lang="en-US" altLang="en-US" baseline="-25000" dirty="0">
              <a:ea typeface="Arial" charset="0"/>
              <a:cs typeface="Arial" charset="0"/>
            </a:endParaRP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>
                <a:ea typeface="Arial" charset="0"/>
                <a:cs typeface="Arial" charset="0"/>
              </a:rPr>
              <a:t>     </a:t>
            </a:r>
            <a:r>
              <a:rPr lang="en-US" altLang="en-US" b="0" dirty="0">
                <a:ea typeface="Arial" charset="0"/>
                <a:cs typeface="Arial" charset="0"/>
              </a:rPr>
              <a:t>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o(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)) -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</a:t>
            </a:r>
            <a:r>
              <a:rPr lang="en-US" altLang="en-US" b="0" baseline="-25000" dirty="0">
                <a:ea typeface="Arial" charset="0"/>
                <a:cs typeface="Arial" charset="0"/>
              </a:rPr>
              <a:t> </a:t>
            </a:r>
            <a:r>
              <a:rPr lang="el-GR" altLang="en-US" b="0" dirty="0">
                <a:ea typeface="Arial" charset="0"/>
                <a:cs typeface="Arial" charset="0"/>
              </a:rPr>
              <a:t>≥</a:t>
            </a:r>
            <a:r>
              <a:rPr lang="en-US" altLang="en-US" b="0" dirty="0">
                <a:ea typeface="Arial" charset="0"/>
                <a:cs typeface="Arial" charset="0"/>
              </a:rPr>
              <a:t> 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b="0" dirty="0">
                <a:ea typeface="Arial" charset="0"/>
                <a:cs typeface="Arial" charset="0"/>
              </a:rPr>
              <a:t>     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o(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)) -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</a:t>
            </a:r>
            <a:br>
              <a:rPr lang="en-US" altLang="en-US" b="0" dirty="0">
                <a:ea typeface="Arial" charset="0"/>
                <a:cs typeface="Arial" charset="0"/>
              </a:rPr>
            </a:br>
            <a:endParaRPr lang="en-US" altLang="en-US" b="0" dirty="0">
              <a:ea typeface="Arial" charset="0"/>
              <a:cs typeface="Arial" charset="0"/>
            </a:endParaRP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A mechanism is </a:t>
            </a:r>
            <a:r>
              <a:rPr lang="en-US" altLang="en-US" dirty="0">
                <a:solidFill>
                  <a:schemeClr val="tx2"/>
                </a:solidFill>
              </a:rPr>
              <a:t>Bayes-Nash equilibrium</a:t>
            </a:r>
            <a:r>
              <a:rPr lang="en-US" altLang="en-US" dirty="0"/>
              <a:t> (</a:t>
            </a:r>
            <a:r>
              <a:rPr lang="en-US" altLang="en-US" dirty="0">
                <a:solidFill>
                  <a:schemeClr val="tx2"/>
                </a:solidFill>
              </a:rPr>
              <a:t>BNE</a:t>
            </a:r>
            <a:r>
              <a:rPr lang="en-US" altLang="en-US" dirty="0"/>
              <a:t>) incentive compatible if telling the truth is a BNE, that is, for any </a:t>
            </a:r>
            <a:r>
              <a:rPr lang="en-US" altLang="en-US" i="1" dirty="0" err="1"/>
              <a:t>i</a:t>
            </a:r>
            <a:r>
              <a:rPr lang="en-US" altLang="en-US" dirty="0"/>
              <a:t>, for any types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l-GR" altLang="en-US" i="1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i="1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i="1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endParaRPr lang="en-US" altLang="en-US" dirty="0"/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b="0" dirty="0">
                <a:ea typeface="Arial" charset="0"/>
                <a:cs typeface="Arial" charset="0"/>
              </a:rPr>
              <a:t>     </a:t>
            </a:r>
            <a:r>
              <a:rPr lang="el-GR" altLang="en-US" b="0" dirty="0" err="1">
                <a:ea typeface="Arial" charset="0"/>
                <a:cs typeface="Arial" charset="0"/>
              </a:rPr>
              <a:t>Σ</a:t>
            </a:r>
            <a:r>
              <a:rPr lang="el-GR" altLang="en-US" b="0" baseline="-25000" dirty="0" err="1">
                <a:ea typeface="Arial" charset="0"/>
                <a:cs typeface="Arial" charset="0"/>
              </a:rPr>
              <a:t>θ</a:t>
            </a:r>
            <a:r>
              <a:rPr lang="en-US" altLang="en-US" b="0" baseline="-35000" dirty="0">
                <a:ea typeface="Arial" charset="0"/>
                <a:cs typeface="Arial" charset="0"/>
              </a:rPr>
              <a:t>-</a:t>
            </a:r>
            <a:r>
              <a:rPr lang="en-US" altLang="en-US" b="0" baseline="-35000" dirty="0" err="1">
                <a:ea typeface="Arial" charset="0"/>
                <a:cs typeface="Arial" charset="0"/>
              </a:rPr>
              <a:t>i</a:t>
            </a:r>
            <a:r>
              <a:rPr lang="el-GR" altLang="en-US" b="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</a:rPr>
              <a:t>P(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-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) [v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o(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)) -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)]</a:t>
            </a:r>
            <a:r>
              <a:rPr lang="en-US" altLang="en-US" b="0" baseline="-25000" dirty="0">
                <a:ea typeface="Arial" charset="0"/>
                <a:cs typeface="Arial" charset="0"/>
              </a:rPr>
              <a:t> </a:t>
            </a:r>
            <a:r>
              <a:rPr lang="el-GR" altLang="en-US" b="0" dirty="0">
                <a:ea typeface="Arial" charset="0"/>
                <a:cs typeface="Arial" charset="0"/>
              </a:rPr>
              <a:t>≥</a:t>
            </a:r>
            <a:r>
              <a:rPr lang="en-US" altLang="en-US" b="0" dirty="0">
                <a:ea typeface="Arial" charset="0"/>
                <a:cs typeface="Arial" charset="0"/>
              </a:rPr>
              <a:t> 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b="0" dirty="0">
                <a:ea typeface="Arial" charset="0"/>
                <a:cs typeface="Arial" charset="0"/>
              </a:rPr>
              <a:t>     </a:t>
            </a:r>
            <a:r>
              <a:rPr lang="el-GR" altLang="en-US" b="0" dirty="0" err="1">
                <a:ea typeface="Arial" charset="0"/>
                <a:cs typeface="Arial" charset="0"/>
              </a:rPr>
              <a:t>Σ</a:t>
            </a:r>
            <a:r>
              <a:rPr lang="el-GR" altLang="en-US" b="0" baseline="-25000" dirty="0" err="1">
                <a:ea typeface="Arial" charset="0"/>
                <a:cs typeface="Arial" charset="0"/>
              </a:rPr>
              <a:t>θ</a:t>
            </a:r>
            <a:r>
              <a:rPr lang="en-US" altLang="en-US" b="0" baseline="-35000" dirty="0">
                <a:ea typeface="Arial" charset="0"/>
                <a:cs typeface="Arial" charset="0"/>
              </a:rPr>
              <a:t>-</a:t>
            </a:r>
            <a:r>
              <a:rPr lang="en-US" altLang="en-US" b="0" baseline="-35000" dirty="0" err="1">
                <a:ea typeface="Arial" charset="0"/>
                <a:cs typeface="Arial" charset="0"/>
              </a:rPr>
              <a:t>i</a:t>
            </a:r>
            <a:r>
              <a:rPr lang="el-GR" altLang="en-US" b="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</a:rPr>
              <a:t>P(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-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) [v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o(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)) -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)]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19748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/>
              <a:t>VCG is </a:t>
            </a:r>
            <a:r>
              <a:rPr lang="en-US" altLang="en-US" dirty="0" err="1"/>
              <a:t>strategyproof</a:t>
            </a:r>
            <a:endParaRPr lang="en-US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Total utility for agent </a:t>
            </a:r>
            <a:r>
              <a:rPr lang="en-US" altLang="en-US" i="1" dirty="0"/>
              <a:t>j</a:t>
            </a:r>
            <a:r>
              <a:rPr lang="en-US" altLang="en-US" dirty="0"/>
              <a:t> is 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     </a:t>
            </a:r>
            <a:r>
              <a:rPr lang="en-US" altLang="en-US" b="0" dirty="0" err="1"/>
              <a:t>v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j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/>
              <a:t>j</a:t>
            </a:r>
            <a:r>
              <a:rPr lang="en-US" altLang="en-US" b="0" dirty="0"/>
              <a:t>, o) - </a:t>
            </a:r>
            <a:r>
              <a:rPr lang="el-GR" altLang="en-US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b="0" dirty="0"/>
              <a:t>( v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 err="1"/>
              <a:t>i</a:t>
            </a:r>
            <a:r>
              <a:rPr lang="en-US" altLang="en-US" b="0" dirty="0"/>
              <a:t>’, o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b="0" dirty="0"/>
              <a:t>) - v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 err="1"/>
              <a:t>i</a:t>
            </a:r>
            <a:r>
              <a:rPr lang="en-US" altLang="en-US" b="0" dirty="0"/>
              <a:t>’, o) )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b="0" dirty="0"/>
              <a:t>             = </a:t>
            </a:r>
            <a:r>
              <a:rPr lang="en-US" altLang="en-US" b="0" dirty="0" err="1"/>
              <a:t>v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j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/>
              <a:t>j</a:t>
            </a:r>
            <a:r>
              <a:rPr lang="en-US" altLang="en-US" b="0" dirty="0"/>
              <a:t>, o) + </a:t>
            </a:r>
            <a:r>
              <a:rPr lang="el-GR" altLang="en-US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b="0" dirty="0"/>
              <a:t>v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 err="1"/>
              <a:t>i</a:t>
            </a:r>
            <a:r>
              <a:rPr lang="en-US" altLang="en-US" b="0" dirty="0"/>
              <a:t>’, o) - </a:t>
            </a:r>
            <a:r>
              <a:rPr lang="el-GR" altLang="en-US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b="0" dirty="0"/>
              <a:t>v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 err="1"/>
              <a:t>i</a:t>
            </a:r>
            <a:r>
              <a:rPr lang="en-US" altLang="en-US" b="0" dirty="0"/>
              <a:t>’, o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b="0" dirty="0"/>
              <a:t>) 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>
                <a:solidFill>
                  <a:schemeClr val="tx2"/>
                </a:solidFill>
              </a:rPr>
              <a:t>But agent </a:t>
            </a:r>
            <a:r>
              <a:rPr lang="en-US" altLang="en-US" i="1" dirty="0">
                <a:solidFill>
                  <a:schemeClr val="tx2"/>
                </a:solidFill>
              </a:rPr>
              <a:t>j</a:t>
            </a:r>
            <a:r>
              <a:rPr lang="en-US" altLang="en-US" dirty="0">
                <a:solidFill>
                  <a:schemeClr val="tx2"/>
                </a:solidFill>
              </a:rPr>
              <a:t> cannot affect the choice of o</a:t>
            </a:r>
            <a:r>
              <a:rPr lang="en-US" altLang="en-US" baseline="-25000" dirty="0">
                <a:solidFill>
                  <a:schemeClr val="tx2"/>
                </a:solidFill>
                <a:ea typeface="Times New Roman" charset="0"/>
                <a:cs typeface="Times New Roman" charset="0"/>
              </a:rPr>
              <a:t>-j</a:t>
            </a:r>
            <a:endParaRPr lang="en-US" altLang="en-US" dirty="0">
              <a:solidFill>
                <a:schemeClr val="tx2"/>
              </a:solidFill>
            </a:endParaRP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>
                <a:sym typeface="Wingdings"/>
              </a:rPr>
              <a:t>	</a:t>
            </a:r>
            <a:r>
              <a:rPr lang="en-US" altLang="en-US" b="0" dirty="0">
                <a:sym typeface="Wingdings"/>
              </a:rPr>
              <a:t></a:t>
            </a:r>
            <a:r>
              <a:rPr lang="en-US" altLang="en-US" b="0" dirty="0"/>
              <a:t> </a:t>
            </a:r>
            <a:r>
              <a:rPr lang="en-US" altLang="en-US" b="0" i="1" dirty="0"/>
              <a:t>j</a:t>
            </a:r>
            <a:r>
              <a:rPr lang="en-US" altLang="en-US" b="0" dirty="0"/>
              <a:t> can focus on maximizing </a:t>
            </a:r>
            <a:r>
              <a:rPr lang="en-US" altLang="en-US" b="0" dirty="0" err="1"/>
              <a:t>v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j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/>
              <a:t>j</a:t>
            </a:r>
            <a:r>
              <a:rPr lang="en-US" altLang="en-US" b="0" dirty="0"/>
              <a:t>, o) + </a:t>
            </a:r>
            <a:r>
              <a:rPr lang="el-GR" altLang="en-US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b="0" dirty="0"/>
              <a:t>v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 err="1"/>
              <a:t>i</a:t>
            </a:r>
            <a:r>
              <a:rPr lang="en-US" altLang="en-US" b="0" dirty="0"/>
              <a:t>’, o)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But mechanism chooses </a:t>
            </a:r>
            <a:r>
              <a:rPr lang="en-US" altLang="en-US" i="1" dirty="0"/>
              <a:t>o</a:t>
            </a:r>
            <a:r>
              <a:rPr lang="en-US" altLang="en-US" dirty="0"/>
              <a:t> to maximize </a:t>
            </a:r>
            <a:r>
              <a:rPr lang="el-GR" altLang="en-US" dirty="0">
                <a:ea typeface="Times New Roman" charset="0"/>
                <a:cs typeface="Times New Roman" charset="0"/>
              </a:rPr>
              <a:t>Σ</a:t>
            </a:r>
            <a:r>
              <a:rPr lang="en-US" altLang="en-US" baseline="-25000" dirty="0" err="1">
                <a:ea typeface="Times New Roman" charset="0"/>
                <a:cs typeface="Times New Roman" charset="0"/>
              </a:rPr>
              <a:t>i</a:t>
            </a:r>
            <a:r>
              <a:rPr lang="en-US" altLang="en-US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dirty="0"/>
              <a:t>v</a:t>
            </a:r>
            <a:r>
              <a:rPr lang="en-US" altLang="en-US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dirty="0"/>
              <a:t>(</a:t>
            </a:r>
            <a:r>
              <a:rPr lang="el-GR" altLang="en-US" dirty="0">
                <a:ea typeface="Times New Roman" charset="0"/>
                <a:cs typeface="Times New Roman" charset="0"/>
              </a:rPr>
              <a:t>θ</a:t>
            </a:r>
            <a:r>
              <a:rPr lang="en-US" altLang="en-US" baseline="-25000" dirty="0" err="1"/>
              <a:t>i</a:t>
            </a:r>
            <a:r>
              <a:rPr lang="en-US" altLang="en-US" dirty="0"/>
              <a:t>’, o)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Hence, if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/>
              <a:t>j</a:t>
            </a:r>
            <a:r>
              <a:rPr lang="en-US" altLang="en-US" i="1" dirty="0"/>
              <a:t>’</a:t>
            </a:r>
            <a:r>
              <a:rPr lang="en-US" altLang="en-US" dirty="0"/>
              <a:t> =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/>
              <a:t>j</a:t>
            </a:r>
            <a:r>
              <a:rPr lang="en-US" altLang="en-US" dirty="0"/>
              <a:t>, </a:t>
            </a:r>
            <a:r>
              <a:rPr lang="en-US" altLang="en-US" i="1" dirty="0"/>
              <a:t>j</a:t>
            </a:r>
            <a:r>
              <a:rPr lang="en-US" altLang="en-US" dirty="0"/>
              <a:t>’s utility will be maximized!</a:t>
            </a:r>
          </a:p>
          <a:p>
            <a:pPr>
              <a:lnSpc>
                <a:spcPct val="110000"/>
              </a:lnSpc>
              <a:spcBef>
                <a:spcPts val="24"/>
              </a:spcBef>
              <a:buFontTx/>
              <a:buChar char="•"/>
            </a:pPr>
            <a:endParaRPr lang="en-US" altLang="en-US" dirty="0"/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Extension of idea: add </a:t>
            </a:r>
            <a:r>
              <a:rPr lang="en-US" altLang="en-US" dirty="0">
                <a:solidFill>
                  <a:schemeClr val="tx2"/>
                </a:solidFill>
              </a:rPr>
              <a:t>any </a:t>
            </a:r>
            <a:r>
              <a:rPr lang="en-US" altLang="en-US" dirty="0"/>
              <a:t>term to agent </a:t>
            </a:r>
            <a:r>
              <a:rPr lang="en-US" altLang="en-US" i="1" dirty="0">
                <a:solidFill>
                  <a:schemeClr val="tx2"/>
                </a:solidFill>
              </a:rPr>
              <a:t>j</a:t>
            </a:r>
            <a:r>
              <a:rPr lang="en-US" altLang="en-US" dirty="0"/>
              <a:t>’s payment that does not depend on </a:t>
            </a:r>
            <a:r>
              <a:rPr lang="en-US" altLang="en-US" i="1" dirty="0">
                <a:solidFill>
                  <a:schemeClr val="tx2"/>
                </a:solidFill>
              </a:rPr>
              <a:t>j</a:t>
            </a:r>
            <a:r>
              <a:rPr lang="en-US" altLang="en-US" dirty="0"/>
              <a:t>’s reported type</a:t>
            </a:r>
          </a:p>
          <a:p>
            <a:pPr marL="3429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b="0" dirty="0"/>
              <a:t>This is the family of </a:t>
            </a:r>
            <a:r>
              <a:rPr lang="en-US" altLang="en-US" b="0" dirty="0">
                <a:solidFill>
                  <a:schemeClr val="tx2"/>
                </a:solidFill>
              </a:rPr>
              <a:t>Groves </a:t>
            </a:r>
            <a:r>
              <a:rPr lang="en-US" altLang="en-US" b="0" dirty="0"/>
              <a:t>mechanisms</a:t>
            </a:r>
            <a:endParaRPr lang="en-US" altLang="en-US" sz="1600" b="0" dirty="0">
              <a:solidFill>
                <a:schemeClr val="accent2"/>
              </a:solidFill>
            </a:endParaRPr>
          </a:p>
          <a:p>
            <a:pPr>
              <a:lnSpc>
                <a:spcPct val="110000"/>
              </a:lnSpc>
              <a:spcBef>
                <a:spcPts val="24"/>
              </a:spcBef>
            </a:pPr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21</a:t>
            </a:fld>
            <a:endParaRPr lang="en-US"/>
          </a:p>
        </p:txBody>
      </p:sp>
      <p:sp>
        <p:nvSpPr>
          <p:cNvPr id="227331" name="Rectangle 3"/>
          <p:cNvSpPr>
            <a:spLocks noChangeArrowheads="1"/>
          </p:cNvSpPr>
          <p:nvPr/>
        </p:nvSpPr>
        <p:spPr bwMode="auto">
          <a:xfrm>
            <a:off x="1828800" y="838200"/>
            <a:ext cx="86868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altLang="en-US" sz="2000" dirty="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4830408" y="1959630"/>
            <a:ext cx="401052" cy="625642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316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Individual rationality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800" dirty="0"/>
              <a:t>A selfish center: “All agents must give me all their money.” – but the agents would simply not participate</a:t>
            </a:r>
          </a:p>
          <a:p>
            <a:pPr marL="342900" indent="-342900">
              <a:lnSpc>
                <a:spcPct val="12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400" b="0" dirty="0"/>
              <a:t>This mechanism is not </a:t>
            </a:r>
            <a:r>
              <a:rPr lang="en-US" altLang="en-US" sz="2400" b="0" dirty="0">
                <a:solidFill>
                  <a:schemeClr val="tx2"/>
                </a:solidFill>
              </a:rPr>
              <a:t>individually rational</a:t>
            </a:r>
          </a:p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800" dirty="0"/>
              <a:t>A mechanism is</a:t>
            </a:r>
            <a:r>
              <a:rPr lang="en-US" altLang="en-US" sz="2800" dirty="0">
                <a:solidFill>
                  <a:schemeClr val="tx2"/>
                </a:solidFill>
              </a:rPr>
              <a:t> ex-post</a:t>
            </a:r>
            <a:r>
              <a:rPr lang="en-US" altLang="en-US" sz="2800" dirty="0">
                <a:solidFill>
                  <a:srgbClr val="008000"/>
                </a:solidFill>
              </a:rPr>
              <a:t> </a:t>
            </a:r>
            <a:r>
              <a:rPr lang="en-US" altLang="en-US" sz="2800" dirty="0"/>
              <a:t>individually rational if for any </a:t>
            </a:r>
            <a:r>
              <a:rPr lang="en-US" altLang="en-US" sz="2800" i="1" dirty="0" err="1"/>
              <a:t>i</a:t>
            </a:r>
            <a:r>
              <a:rPr lang="en-US" altLang="en-US" sz="2800" dirty="0"/>
              <a:t>, for any known type vector </a:t>
            </a:r>
            <a:r>
              <a:rPr lang="el-GR" altLang="en-US" sz="2800" i="1" dirty="0">
                <a:ea typeface="Arial" charset="0"/>
                <a:cs typeface="Arial" charset="0"/>
              </a:rPr>
              <a:t>θ</a:t>
            </a:r>
            <a:r>
              <a:rPr lang="en-US" altLang="en-US" sz="2800" i="1" baseline="-25000" dirty="0">
                <a:ea typeface="Arial" charset="0"/>
                <a:cs typeface="Arial" charset="0"/>
              </a:rPr>
              <a:t>1</a:t>
            </a:r>
            <a:r>
              <a:rPr lang="en-US" altLang="en-US" sz="2800" dirty="0">
                <a:ea typeface="Arial" charset="0"/>
                <a:cs typeface="Arial" charset="0"/>
              </a:rPr>
              <a:t>, </a:t>
            </a:r>
            <a:r>
              <a:rPr lang="el-GR" altLang="en-US" sz="2800" i="1" dirty="0">
                <a:ea typeface="Arial" charset="0"/>
                <a:cs typeface="Arial" charset="0"/>
              </a:rPr>
              <a:t>θ</a:t>
            </a:r>
            <a:r>
              <a:rPr lang="en-US" altLang="en-US" sz="2800" i="1" baseline="-25000" dirty="0">
                <a:ea typeface="Arial" charset="0"/>
                <a:cs typeface="Arial" charset="0"/>
              </a:rPr>
              <a:t>2</a:t>
            </a:r>
            <a:r>
              <a:rPr lang="en-US" altLang="en-US" sz="2800" dirty="0">
                <a:ea typeface="Arial" charset="0"/>
                <a:cs typeface="Arial" charset="0"/>
              </a:rPr>
              <a:t>, …, </a:t>
            </a:r>
            <a:r>
              <a:rPr lang="el-GR" altLang="en-US" sz="2800" i="1" dirty="0">
                <a:ea typeface="Arial" charset="0"/>
                <a:cs typeface="Arial" charset="0"/>
              </a:rPr>
              <a:t>θ</a:t>
            </a:r>
            <a:r>
              <a:rPr lang="en-US" altLang="en-US" sz="280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dirty="0">
                <a:ea typeface="Arial" charset="0"/>
                <a:cs typeface="Arial" charset="0"/>
              </a:rPr>
              <a:t>, …, </a:t>
            </a:r>
            <a:r>
              <a:rPr lang="el-GR" altLang="en-US" sz="2800" i="1" dirty="0">
                <a:ea typeface="Arial" charset="0"/>
                <a:cs typeface="Arial" charset="0"/>
              </a:rPr>
              <a:t>θ</a:t>
            </a:r>
            <a:r>
              <a:rPr lang="en-US" altLang="en-US" sz="2800" i="1" baseline="-25000" dirty="0">
                <a:ea typeface="Arial" charset="0"/>
                <a:cs typeface="Arial" charset="0"/>
              </a:rPr>
              <a:t>n</a:t>
            </a:r>
            <a:r>
              <a:rPr lang="en-US" altLang="en-US" sz="2800" dirty="0">
                <a:ea typeface="Arial" charset="0"/>
                <a:cs typeface="Arial" charset="0"/>
              </a:rPr>
              <a:t>, we have</a:t>
            </a:r>
            <a:endParaRPr lang="en-US" altLang="en-US" sz="2800" baseline="-25000" dirty="0">
              <a:ea typeface="Arial" charset="0"/>
              <a:cs typeface="Arial" charset="0"/>
            </a:endParaRPr>
          </a:p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800" dirty="0">
                <a:ea typeface="Arial" charset="0"/>
                <a:cs typeface="Arial" charset="0"/>
              </a:rPr>
              <a:t>     </a:t>
            </a:r>
            <a:r>
              <a:rPr lang="en-US" altLang="en-US" sz="2800" b="0" dirty="0">
                <a:ea typeface="Arial" charset="0"/>
                <a:cs typeface="Arial" charset="0"/>
              </a:rPr>
              <a:t>v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o(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sz="2800" b="0" dirty="0">
                <a:ea typeface="Arial" charset="0"/>
                <a:cs typeface="Arial" charset="0"/>
              </a:rPr>
              <a:t>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sz="2800" b="0" dirty="0">
                <a:ea typeface="Arial" charset="0"/>
                <a:cs typeface="Arial" charset="0"/>
              </a:rPr>
              <a:t>)) - </a:t>
            </a:r>
            <a:r>
              <a:rPr lang="el-GR" altLang="en-US" sz="2800" b="0" dirty="0">
                <a:ea typeface="Arial" charset="0"/>
                <a:cs typeface="Arial" charset="0"/>
              </a:rPr>
              <a:t>π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sz="2800" b="0" dirty="0">
                <a:ea typeface="Arial" charset="0"/>
                <a:cs typeface="Arial" charset="0"/>
              </a:rPr>
              <a:t>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sz="2800" b="0" dirty="0">
                <a:ea typeface="Arial" charset="0"/>
                <a:cs typeface="Arial" charset="0"/>
              </a:rPr>
              <a:t>)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 </a:t>
            </a:r>
            <a:r>
              <a:rPr lang="el-GR" altLang="en-US" sz="2800" b="0" dirty="0">
                <a:ea typeface="Arial" charset="0"/>
                <a:cs typeface="Arial" charset="0"/>
              </a:rPr>
              <a:t>≥</a:t>
            </a:r>
            <a:r>
              <a:rPr lang="en-US" altLang="en-US" sz="2800" b="0" dirty="0">
                <a:ea typeface="Arial" charset="0"/>
                <a:cs typeface="Arial" charset="0"/>
              </a:rPr>
              <a:t> 0</a:t>
            </a:r>
            <a:br>
              <a:rPr lang="en-US" altLang="en-US" sz="2800" b="0" dirty="0">
                <a:ea typeface="Arial" charset="0"/>
                <a:cs typeface="Arial" charset="0"/>
              </a:rPr>
            </a:br>
            <a:endParaRPr lang="en-US" altLang="en-US" sz="2800" b="0" dirty="0">
              <a:ea typeface="Arial" charset="0"/>
              <a:cs typeface="Arial" charset="0"/>
            </a:endParaRPr>
          </a:p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800" dirty="0"/>
              <a:t>A mechanism is </a:t>
            </a:r>
            <a:r>
              <a:rPr lang="en-US" altLang="en-US" sz="2800" dirty="0">
                <a:solidFill>
                  <a:schemeClr val="tx2"/>
                </a:solidFill>
              </a:rPr>
              <a:t>ex-interim</a:t>
            </a:r>
            <a:r>
              <a:rPr lang="en-US" altLang="en-US" sz="2800" dirty="0"/>
              <a:t> individually rational if for any </a:t>
            </a:r>
            <a:r>
              <a:rPr lang="en-US" altLang="en-US" sz="2800" i="1" dirty="0" err="1"/>
              <a:t>i</a:t>
            </a:r>
            <a:r>
              <a:rPr lang="en-US" altLang="en-US" sz="2800" dirty="0"/>
              <a:t>, for any type </a:t>
            </a:r>
            <a:r>
              <a:rPr lang="el-GR" altLang="en-US" sz="2800" i="1" dirty="0">
                <a:ea typeface="Arial" charset="0"/>
                <a:cs typeface="Arial" charset="0"/>
              </a:rPr>
              <a:t>θ</a:t>
            </a:r>
            <a:r>
              <a:rPr lang="en-US" altLang="en-US" sz="280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dirty="0">
                <a:ea typeface="Arial" charset="0"/>
                <a:cs typeface="Arial" charset="0"/>
              </a:rPr>
              <a:t>, </a:t>
            </a:r>
          </a:p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800" dirty="0">
                <a:ea typeface="Arial" charset="0"/>
                <a:cs typeface="Arial" charset="0"/>
              </a:rPr>
              <a:t>     </a:t>
            </a:r>
            <a:r>
              <a:rPr lang="el-GR" altLang="en-US" sz="2800" b="0" dirty="0" err="1">
                <a:ea typeface="Arial" charset="0"/>
                <a:cs typeface="Arial" charset="0"/>
              </a:rPr>
              <a:t>Σ</a:t>
            </a:r>
            <a:r>
              <a:rPr lang="el-GR" altLang="en-US" sz="2800" b="0" baseline="-25000" dirty="0" err="1">
                <a:ea typeface="Arial" charset="0"/>
                <a:cs typeface="Arial" charset="0"/>
              </a:rPr>
              <a:t>θ</a:t>
            </a:r>
            <a:r>
              <a:rPr lang="en-US" altLang="en-US" sz="2800" b="0" baseline="-35000" dirty="0">
                <a:ea typeface="Arial" charset="0"/>
                <a:cs typeface="Arial" charset="0"/>
              </a:rPr>
              <a:t>-</a:t>
            </a:r>
            <a:r>
              <a:rPr lang="en-US" altLang="en-US" sz="2800" b="0" baseline="-35000" dirty="0" err="1">
                <a:ea typeface="Arial" charset="0"/>
                <a:cs typeface="Arial" charset="0"/>
              </a:rPr>
              <a:t>i</a:t>
            </a:r>
            <a:r>
              <a:rPr lang="el-GR" altLang="en-US" sz="2800" b="0" dirty="0">
                <a:ea typeface="Arial" charset="0"/>
                <a:cs typeface="Arial" charset="0"/>
              </a:rPr>
              <a:t> </a:t>
            </a:r>
            <a:r>
              <a:rPr lang="en-US" altLang="en-US" sz="2800" b="0" dirty="0">
                <a:ea typeface="Arial" charset="0"/>
                <a:cs typeface="Arial" charset="0"/>
              </a:rPr>
              <a:t>P(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-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) [v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o(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sz="2800" b="0" dirty="0">
                <a:ea typeface="Arial" charset="0"/>
                <a:cs typeface="Arial" charset="0"/>
              </a:rPr>
              <a:t>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sz="2800" b="0" dirty="0">
                <a:ea typeface="Arial" charset="0"/>
                <a:cs typeface="Arial" charset="0"/>
              </a:rPr>
              <a:t>)) - </a:t>
            </a:r>
            <a:r>
              <a:rPr lang="el-GR" altLang="en-US" sz="2800" b="0" dirty="0">
                <a:ea typeface="Arial" charset="0"/>
                <a:cs typeface="Arial" charset="0"/>
              </a:rPr>
              <a:t>π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sz="2800" b="0" dirty="0">
                <a:ea typeface="Arial" charset="0"/>
                <a:cs typeface="Arial" charset="0"/>
              </a:rPr>
              <a:t>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sz="2800" b="0" dirty="0">
                <a:ea typeface="Arial" charset="0"/>
                <a:cs typeface="Arial" charset="0"/>
              </a:rPr>
              <a:t>)]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 </a:t>
            </a:r>
            <a:r>
              <a:rPr lang="el-GR" altLang="en-US" sz="2800" b="0" dirty="0">
                <a:ea typeface="Arial" charset="0"/>
                <a:cs typeface="Arial" charset="0"/>
              </a:rPr>
              <a:t>≥</a:t>
            </a:r>
            <a:r>
              <a:rPr lang="en-US" altLang="en-US" sz="2800" b="0" dirty="0">
                <a:ea typeface="Arial" charset="0"/>
                <a:cs typeface="Arial" charset="0"/>
              </a:rPr>
              <a:t> 0</a:t>
            </a:r>
            <a:endParaRPr lang="en-US" altLang="en-US" sz="2400" b="0" dirty="0"/>
          </a:p>
          <a:p>
            <a:pPr>
              <a:lnSpc>
                <a:spcPct val="120000"/>
              </a:lnSpc>
              <a:spcBef>
                <a:spcPts val="24"/>
              </a:spcBef>
            </a:pPr>
            <a:endParaRPr lang="en-US" altLang="en-US" sz="2400" b="0" dirty="0">
              <a:ea typeface="Arial" charset="0"/>
              <a:cs typeface="Arial" charset="0"/>
            </a:endParaRPr>
          </a:p>
          <a:p>
            <a:pPr>
              <a:lnSpc>
                <a:spcPct val="120000"/>
              </a:lnSpc>
              <a:spcBef>
                <a:spcPts val="24"/>
              </a:spcBef>
            </a:pPr>
            <a:endParaRPr lang="en-US" altLang="en-US" sz="2400" b="0" dirty="0">
              <a:ea typeface="Arial" charset="0"/>
              <a:cs typeface="Arial" charset="0"/>
            </a:endParaRPr>
          </a:p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900" dirty="0">
                <a:ea typeface="Arial" charset="0"/>
                <a:cs typeface="Arial" charset="0"/>
              </a:rPr>
              <a:t>Is the Clarke mechanism individually rational?</a:t>
            </a:r>
          </a:p>
          <a:p>
            <a:pPr>
              <a:lnSpc>
                <a:spcPct val="120000"/>
              </a:lnSpc>
              <a:spcBef>
                <a:spcPts val="24"/>
              </a:spcBef>
            </a:pPr>
            <a:endParaRPr lang="en-US" altLang="en-US" sz="2400" b="0" dirty="0">
              <a:ea typeface="Arial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22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65195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Why only truthful </a:t>
            </a:r>
            <a:r>
              <a:rPr lang="en-US" altLang="en-US" dirty="0">
                <a:solidFill>
                  <a:schemeClr val="tx1"/>
                </a:solidFill>
              </a:rPr>
              <a:t>direct-revelation</a:t>
            </a:r>
            <a:r>
              <a:rPr lang="en-US" altLang="en-US" dirty="0"/>
              <a:t> mechanisms?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Bob has an incredibly complicated mechanism in which agents do not report types, but do all sorts of other strange things</a:t>
            </a:r>
          </a:p>
          <a:p>
            <a:pPr marL="342900" indent="-342900">
              <a:lnSpc>
                <a:spcPct val="90000"/>
              </a:lnSpc>
              <a:buFont typeface="Arial" charset="0"/>
              <a:buChar char="•"/>
            </a:pPr>
            <a:r>
              <a:rPr lang="en-US" altLang="en-US" b="0" dirty="0"/>
              <a:t>Bob: “In my mechanism, first agents 1 and 2 play a round of rock-paper-scissors. If agent 1 wins, she gets to choose the outcome. Otherwise, agents 2, 3 and 4 vote over the other outcomes using the STV voting rule.  If there is a tie, everyone pays $100, and …”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Bob: “The </a:t>
            </a:r>
            <a:r>
              <a:rPr lang="en-US" altLang="en-US" dirty="0">
                <a:solidFill>
                  <a:schemeClr val="tx2"/>
                </a:solidFill>
              </a:rPr>
              <a:t>equilibria </a:t>
            </a:r>
            <a:r>
              <a:rPr lang="en-US" altLang="en-US" dirty="0"/>
              <a:t>of my mechanism produce better results than any truthful direct revelation mechanism.”</a:t>
            </a:r>
          </a:p>
          <a:p>
            <a:pPr marL="342900" indent="-342900">
              <a:lnSpc>
                <a:spcPct val="90000"/>
              </a:lnSpc>
              <a:buFont typeface="Arial" charset="0"/>
              <a:buChar char="•"/>
            </a:pPr>
            <a:r>
              <a:rPr lang="en-US" altLang="en-US" b="0" dirty="0"/>
              <a:t>Could Bob be right?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23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9977" y="4887058"/>
            <a:ext cx="1921933" cy="160161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848562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revelation principle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For any (complex, strange) mechanism that produces certain outcomes under strategic behavior (dominant strategies, BNE)…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… there exists a {</a:t>
            </a:r>
            <a:r>
              <a:rPr lang="en-US" altLang="en-US" dirty="0">
                <a:solidFill>
                  <a:schemeClr val="tx2"/>
                </a:solidFill>
              </a:rPr>
              <a:t>dominant-strategies</a:t>
            </a:r>
            <a:r>
              <a:rPr lang="en-US" altLang="en-US" dirty="0"/>
              <a:t>, </a:t>
            </a:r>
            <a:r>
              <a:rPr lang="en-US" altLang="en-US" dirty="0">
                <a:solidFill>
                  <a:schemeClr val="tx2"/>
                </a:solidFill>
              </a:rPr>
              <a:t>BNE</a:t>
            </a:r>
            <a:r>
              <a:rPr lang="en-US" altLang="en-US" dirty="0"/>
              <a:t>} </a:t>
            </a:r>
            <a:r>
              <a:rPr lang="en-US" altLang="en-US" dirty="0">
                <a:solidFill>
                  <a:schemeClr val="tx2"/>
                </a:solidFill>
              </a:rPr>
              <a:t>incentive compatible direct-revelation</a:t>
            </a:r>
            <a:r>
              <a:rPr lang="en-US" altLang="en-US" dirty="0"/>
              <a:t> mechanism that produces the same outcomes!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D463B-79DD-8140-8663-C64DDA2F0428}" type="slidenum">
              <a:rPr lang="en-US" altLang="en-US" smtClean="0"/>
              <a:pPr/>
              <a:t>24</a:t>
            </a:fld>
            <a:endParaRPr lang="en-US" altLang="en-US"/>
          </a:p>
        </p:txBody>
      </p:sp>
      <p:pic>
        <p:nvPicPr>
          <p:cNvPr id="15364" name="Picture 4" descr="SmithWil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29150" y="4375151"/>
            <a:ext cx="547688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Picture 5" descr="ReevesKeanu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16450" y="5087939"/>
            <a:ext cx="560388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6" name="Picture 6" descr="SilverstoneAlicia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91050" y="5810250"/>
            <a:ext cx="585788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7" name="Line 7"/>
          <p:cNvSpPr>
            <a:spLocks noChangeShapeType="1"/>
          </p:cNvSpPr>
          <p:nvPr/>
        </p:nvSpPr>
        <p:spPr bwMode="auto">
          <a:xfrm>
            <a:off x="5176839" y="4872038"/>
            <a:ext cx="987425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68" name="Line 8"/>
          <p:cNvSpPr>
            <a:spLocks noChangeShapeType="1"/>
          </p:cNvSpPr>
          <p:nvPr/>
        </p:nvSpPr>
        <p:spPr bwMode="auto">
          <a:xfrm>
            <a:off x="5186364" y="5395913"/>
            <a:ext cx="987425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69" name="Line 9"/>
          <p:cNvSpPr>
            <a:spLocks noChangeShapeType="1"/>
          </p:cNvSpPr>
          <p:nvPr/>
        </p:nvSpPr>
        <p:spPr bwMode="auto">
          <a:xfrm>
            <a:off x="5172076" y="5895975"/>
            <a:ext cx="987425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0" name="Text Box 10"/>
          <p:cNvSpPr txBox="1">
            <a:spLocks noChangeArrowheads="1"/>
          </p:cNvSpPr>
          <p:nvPr/>
        </p:nvSpPr>
        <p:spPr bwMode="auto">
          <a:xfrm>
            <a:off x="6164264" y="4870450"/>
            <a:ext cx="1608137" cy="996950"/>
          </a:xfrm>
          <a:prstGeom prst="rect">
            <a:avLst/>
          </a:prstGeom>
          <a:noFill/>
          <a:ln w="38100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 sz="1900">
              <a:solidFill>
                <a:schemeClr val="bg1"/>
              </a:solidFill>
            </a:endParaRPr>
          </a:p>
          <a:p>
            <a:r>
              <a:rPr lang="en-US" altLang="en-US" sz="1900">
                <a:solidFill>
                  <a:srgbClr val="008000"/>
                </a:solidFill>
              </a:rPr>
              <a:t>mechanism</a:t>
            </a:r>
          </a:p>
          <a:p>
            <a:endParaRPr lang="en-US" altLang="en-US" sz="1900">
              <a:solidFill>
                <a:srgbClr val="008000"/>
              </a:solidFill>
            </a:endParaRPr>
          </a:p>
        </p:txBody>
      </p:sp>
      <p:sp>
        <p:nvSpPr>
          <p:cNvPr id="15371" name="Line 11"/>
          <p:cNvSpPr>
            <a:spLocks noChangeShapeType="1"/>
          </p:cNvSpPr>
          <p:nvPr/>
        </p:nvSpPr>
        <p:spPr bwMode="auto">
          <a:xfrm>
            <a:off x="7805739" y="5373688"/>
            <a:ext cx="987425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2" name="Text Box 12"/>
          <p:cNvSpPr txBox="1">
            <a:spLocks noChangeArrowheads="1"/>
          </p:cNvSpPr>
          <p:nvPr/>
        </p:nvSpPr>
        <p:spPr bwMode="auto">
          <a:xfrm>
            <a:off x="8878889" y="5160963"/>
            <a:ext cx="1112837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900"/>
              <a:t>outcome</a:t>
            </a:r>
          </a:p>
        </p:txBody>
      </p:sp>
      <p:sp>
        <p:nvSpPr>
          <p:cNvPr id="15373" name="Text Box 13"/>
          <p:cNvSpPr txBox="1">
            <a:spLocks noChangeArrowheads="1"/>
          </p:cNvSpPr>
          <p:nvPr/>
        </p:nvSpPr>
        <p:spPr bwMode="auto">
          <a:xfrm>
            <a:off x="5189538" y="4938713"/>
            <a:ext cx="950912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900">
                <a:solidFill>
                  <a:schemeClr val="tx2"/>
                </a:solidFill>
              </a:rPr>
              <a:t>actions</a:t>
            </a:r>
          </a:p>
        </p:txBody>
      </p:sp>
      <p:grpSp>
        <p:nvGrpSpPr>
          <p:cNvPr id="2" name="Group 14"/>
          <p:cNvGrpSpPr>
            <a:grpSpLocks/>
          </p:cNvGrpSpPr>
          <p:nvPr/>
        </p:nvGrpSpPr>
        <p:grpSpPr bwMode="auto">
          <a:xfrm>
            <a:off x="4572000" y="4338639"/>
            <a:ext cx="609600" cy="2122487"/>
            <a:chOff x="1920" y="2524"/>
            <a:chExt cx="384" cy="1298"/>
          </a:xfrm>
        </p:grpSpPr>
        <p:sp>
          <p:nvSpPr>
            <p:cNvPr id="15386" name="Rectangle 15"/>
            <p:cNvSpPr>
              <a:spLocks noChangeArrowheads="1"/>
            </p:cNvSpPr>
            <p:nvPr/>
          </p:nvSpPr>
          <p:spPr bwMode="auto">
            <a:xfrm>
              <a:off x="1920" y="2524"/>
              <a:ext cx="384" cy="1298"/>
            </a:xfrm>
            <a:prstGeom prst="rect">
              <a:avLst/>
            </a:prstGeom>
            <a:solidFill>
              <a:srgbClr val="EFF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5387" name="Text Box 16"/>
            <p:cNvSpPr txBox="1">
              <a:spLocks noChangeArrowheads="1"/>
            </p:cNvSpPr>
            <p:nvPr/>
          </p:nvSpPr>
          <p:spPr bwMode="auto">
            <a:xfrm>
              <a:off x="1931" y="2675"/>
              <a:ext cx="336" cy="235"/>
            </a:xfrm>
            <a:prstGeom prst="rect">
              <a:avLst/>
            </a:prstGeom>
            <a:solidFill>
              <a:srgbClr val="EFFFEF"/>
            </a:solidFill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altLang="en-US" sz="1900"/>
                <a:t>P</a:t>
              </a:r>
              <a:r>
                <a:rPr lang="en-US" altLang="en-US" sz="1900" baseline="-25000"/>
                <a:t>1</a:t>
              </a:r>
              <a:endParaRPr lang="en-US" altLang="en-US" sz="1900"/>
            </a:p>
          </p:txBody>
        </p:sp>
        <p:sp>
          <p:nvSpPr>
            <p:cNvPr id="15388" name="Text Box 17"/>
            <p:cNvSpPr txBox="1">
              <a:spLocks noChangeArrowheads="1"/>
            </p:cNvSpPr>
            <p:nvPr/>
          </p:nvSpPr>
          <p:spPr bwMode="auto">
            <a:xfrm>
              <a:off x="1928" y="3049"/>
              <a:ext cx="336" cy="235"/>
            </a:xfrm>
            <a:prstGeom prst="rect">
              <a:avLst/>
            </a:prstGeom>
            <a:solidFill>
              <a:srgbClr val="EFFFEF"/>
            </a:solidFill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altLang="en-US" sz="1900"/>
                <a:t>P</a:t>
              </a:r>
              <a:r>
                <a:rPr lang="en-US" altLang="en-US" sz="1900" baseline="-25000"/>
                <a:t>2</a:t>
              </a:r>
              <a:endParaRPr lang="en-US" altLang="en-US" sz="1900"/>
            </a:p>
          </p:txBody>
        </p:sp>
        <p:sp>
          <p:nvSpPr>
            <p:cNvPr id="15389" name="Text Box 18"/>
            <p:cNvSpPr txBox="1">
              <a:spLocks noChangeArrowheads="1"/>
            </p:cNvSpPr>
            <p:nvPr/>
          </p:nvSpPr>
          <p:spPr bwMode="auto">
            <a:xfrm>
              <a:off x="1928" y="3410"/>
              <a:ext cx="336" cy="235"/>
            </a:xfrm>
            <a:prstGeom prst="rect">
              <a:avLst/>
            </a:prstGeom>
            <a:solidFill>
              <a:srgbClr val="EFFFEF"/>
            </a:solidFill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altLang="en-US" sz="1900"/>
                <a:t>P</a:t>
              </a:r>
              <a:r>
                <a:rPr lang="en-US" altLang="en-US" sz="1900" baseline="-25000"/>
                <a:t>3</a:t>
              </a:r>
              <a:endParaRPr lang="en-US" altLang="en-US" sz="1900"/>
            </a:p>
          </p:txBody>
        </p:sp>
      </p:grpSp>
      <p:grpSp>
        <p:nvGrpSpPr>
          <p:cNvPr id="3" name="Group 19"/>
          <p:cNvGrpSpPr>
            <a:grpSpLocks/>
          </p:cNvGrpSpPr>
          <p:nvPr/>
        </p:nvGrpSpPr>
        <p:grpSpPr bwMode="auto">
          <a:xfrm>
            <a:off x="2989264" y="4375150"/>
            <a:ext cx="1582737" cy="2039938"/>
            <a:chOff x="902" y="2539"/>
            <a:chExt cx="997" cy="1285"/>
          </a:xfrm>
        </p:grpSpPr>
        <p:pic>
          <p:nvPicPr>
            <p:cNvPr id="15379" name="Picture 20" descr="SmithWill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6" y="2539"/>
              <a:ext cx="345" cy="3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380" name="Picture 21" descr="ReevesKeanu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8" y="2988"/>
              <a:ext cx="353" cy="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381" name="Picture 22" descr="SilverstoneAlicia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2" y="3443"/>
              <a:ext cx="369" cy="3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382" name="Line 23"/>
            <p:cNvSpPr>
              <a:spLocks noChangeShapeType="1"/>
            </p:cNvSpPr>
            <p:nvPr/>
          </p:nvSpPr>
          <p:spPr bwMode="auto">
            <a:xfrm>
              <a:off x="1271" y="2852"/>
              <a:ext cx="622" cy="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83" name="Line 24"/>
            <p:cNvSpPr>
              <a:spLocks noChangeShapeType="1"/>
            </p:cNvSpPr>
            <p:nvPr/>
          </p:nvSpPr>
          <p:spPr bwMode="auto">
            <a:xfrm>
              <a:off x="1277" y="3182"/>
              <a:ext cx="622" cy="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84" name="Line 25"/>
            <p:cNvSpPr>
              <a:spLocks noChangeShapeType="1"/>
            </p:cNvSpPr>
            <p:nvPr/>
          </p:nvSpPr>
          <p:spPr bwMode="auto">
            <a:xfrm>
              <a:off x="1268" y="3497"/>
              <a:ext cx="622" cy="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85" name="Text Box 26"/>
            <p:cNvSpPr txBox="1">
              <a:spLocks noChangeArrowheads="1"/>
            </p:cNvSpPr>
            <p:nvPr/>
          </p:nvSpPr>
          <p:spPr bwMode="auto">
            <a:xfrm>
              <a:off x="1336" y="2894"/>
              <a:ext cx="480" cy="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altLang="en-US" sz="1900">
                  <a:solidFill>
                    <a:schemeClr val="tx2"/>
                  </a:solidFill>
                </a:rPr>
                <a:t>types</a:t>
              </a:r>
            </a:p>
          </p:txBody>
        </p:sp>
      </p:grpSp>
      <p:grpSp>
        <p:nvGrpSpPr>
          <p:cNvPr id="4" name="Group 27"/>
          <p:cNvGrpSpPr>
            <a:grpSpLocks/>
          </p:cNvGrpSpPr>
          <p:nvPr/>
        </p:nvGrpSpPr>
        <p:grpSpPr bwMode="auto">
          <a:xfrm>
            <a:off x="4484688" y="4089400"/>
            <a:ext cx="3363912" cy="2540000"/>
            <a:chOff x="1865" y="2359"/>
            <a:chExt cx="2112" cy="1600"/>
          </a:xfrm>
        </p:grpSpPr>
        <p:sp>
          <p:nvSpPr>
            <p:cNvPr id="15377" name="Rectangle 28"/>
            <p:cNvSpPr>
              <a:spLocks noChangeArrowheads="1"/>
            </p:cNvSpPr>
            <p:nvPr/>
          </p:nvSpPr>
          <p:spPr bwMode="auto">
            <a:xfrm>
              <a:off x="1865" y="2359"/>
              <a:ext cx="2112" cy="1600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endParaRPr lang="en-US" altLang="en-US" sz="1900">
                <a:solidFill>
                  <a:srgbClr val="00FF00"/>
                </a:solidFill>
              </a:endParaRPr>
            </a:p>
          </p:txBody>
        </p:sp>
        <p:sp>
          <p:nvSpPr>
            <p:cNvPr id="15378" name="Text Box 29"/>
            <p:cNvSpPr txBox="1">
              <a:spLocks noChangeArrowheads="1"/>
            </p:cNvSpPr>
            <p:nvPr/>
          </p:nvSpPr>
          <p:spPr bwMode="auto">
            <a:xfrm>
              <a:off x="2406" y="2447"/>
              <a:ext cx="1214" cy="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altLang="en-US" sz="1900">
                  <a:solidFill>
                    <a:schemeClr val="accent2"/>
                  </a:solidFill>
                </a:rPr>
                <a:t>new mechanism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1145865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revelation principle in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800" dirty="0"/>
              <a:t>“Only direct mechanisms needed”</a:t>
            </a:r>
          </a:p>
          <a:p>
            <a:pPr marL="1143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200" b="0" dirty="0"/>
              <a:t>But: strategy formulator might be complex</a:t>
            </a:r>
          </a:p>
          <a:p>
            <a:pPr marL="571500" lvl="1" indent="-342900">
              <a:lnSpc>
                <a:spcPct val="110000"/>
              </a:lnSpc>
              <a:spcBef>
                <a:spcPts val="24"/>
              </a:spcBef>
              <a:spcAft>
                <a:spcPts val="600"/>
              </a:spcAft>
            </a:pPr>
            <a:r>
              <a:rPr lang="en-US" altLang="en-US" dirty="0"/>
              <a:t>Complex to determine and/or execute best-response strategy</a:t>
            </a:r>
          </a:p>
          <a:p>
            <a:pPr marL="571500" lvl="1" indent="-342900">
              <a:lnSpc>
                <a:spcPct val="110000"/>
              </a:lnSpc>
              <a:spcBef>
                <a:spcPts val="24"/>
              </a:spcBef>
              <a:spcAft>
                <a:spcPts val="600"/>
              </a:spcAft>
            </a:pPr>
            <a:r>
              <a:rPr lang="en-US" altLang="en-US" dirty="0">
                <a:solidFill>
                  <a:schemeClr val="tx2"/>
                </a:solidFill>
              </a:rPr>
              <a:t>Computational burden is pushed on the center (i.e., assumed away)</a:t>
            </a:r>
          </a:p>
          <a:p>
            <a:pPr marL="571500" lvl="1" indent="-342900">
              <a:lnSpc>
                <a:spcPct val="110000"/>
              </a:lnSpc>
              <a:spcBef>
                <a:spcPts val="24"/>
              </a:spcBef>
              <a:spcAft>
                <a:spcPts val="600"/>
              </a:spcAft>
            </a:pPr>
            <a:r>
              <a:rPr lang="en-US" altLang="en-US" dirty="0"/>
              <a:t>Thus the revelation principle might not hold in practice if these computational problems are hard</a:t>
            </a:r>
          </a:p>
          <a:p>
            <a:pPr marL="571500" lvl="1" indent="-342900">
              <a:lnSpc>
                <a:spcPct val="110000"/>
              </a:lnSpc>
              <a:spcBef>
                <a:spcPts val="24"/>
              </a:spcBef>
              <a:spcAft>
                <a:spcPts val="600"/>
              </a:spcAft>
            </a:pPr>
            <a:r>
              <a:rPr lang="en-US" altLang="en-US" dirty="0"/>
              <a:t>This problem traditionally ignored in game theory</a:t>
            </a:r>
          </a:p>
          <a:p>
            <a:pPr marL="1143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200" b="0" dirty="0"/>
              <a:t>But: even if the indirect mechanism has a unique equilibrium, the direct mechanism can have additional bad equilibria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endParaRPr lang="en-US" altLang="en-US" sz="2200" dirty="0"/>
          </a:p>
          <a:p>
            <a:pPr>
              <a:lnSpc>
                <a:spcPct val="110000"/>
              </a:lnSpc>
              <a:spcBef>
                <a:spcPts val="24"/>
              </a:spcBef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6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revelation principle As an analysis 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400" dirty="0"/>
              <a:t>Best direct mechanism gives tight upper bound on how well any indirect mechanism can do</a:t>
            </a:r>
          </a:p>
          <a:p>
            <a:pPr marL="1143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200" b="0" dirty="0"/>
              <a:t>Space of direct mechanisms is smaller than that of indirect ones</a:t>
            </a:r>
          </a:p>
          <a:p>
            <a:pPr marL="1143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200" b="0" dirty="0"/>
              <a:t>One can analyze all direct mechanisms &amp; pick best one</a:t>
            </a:r>
          </a:p>
          <a:p>
            <a:pPr marL="1143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200" b="0" dirty="0"/>
              <a:t>Thus one can know when one has designed an optimal indirect mechanism (when it is as good as the best direct one)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28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computational issues in mechanism design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400" dirty="0">
                <a:solidFill>
                  <a:schemeClr val="tx2"/>
                </a:solidFill>
              </a:rPr>
              <a:t>Algorithmic</a:t>
            </a:r>
            <a:r>
              <a:rPr lang="en-US" altLang="en-US" sz="2400" dirty="0"/>
              <a:t> mechanism design</a:t>
            </a:r>
          </a:p>
          <a:p>
            <a:pPr marL="3429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b="0" dirty="0"/>
              <a:t>Sometimes standard mechanisms are too hard to execute computationally (e.g., Clarke requires computing optimal outcome)</a:t>
            </a:r>
          </a:p>
          <a:p>
            <a:pPr marL="3429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b="0" dirty="0"/>
              <a:t>Try to find mechanisms that are easy to execute computationally (and nice in other ways), together with algorithms for executing them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400" dirty="0">
                <a:solidFill>
                  <a:schemeClr val="tx2"/>
                </a:solidFill>
              </a:rPr>
              <a:t>Automated</a:t>
            </a:r>
            <a:r>
              <a:rPr lang="en-US" altLang="en-US" sz="2400" dirty="0"/>
              <a:t> mechanism design</a:t>
            </a:r>
          </a:p>
          <a:p>
            <a:pPr marL="16002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b="0" dirty="0"/>
              <a:t>Given the specific setting (agents, outcomes, types, priors over types, …) and the objective, have a </a:t>
            </a:r>
            <a:r>
              <a:rPr lang="en-US" altLang="en-US" b="0" dirty="0">
                <a:solidFill>
                  <a:schemeClr val="tx2"/>
                </a:solidFill>
              </a:rPr>
              <a:t>computer </a:t>
            </a:r>
            <a:r>
              <a:rPr lang="en-US" altLang="en-US" b="0" dirty="0"/>
              <a:t>solve for the best mechanism for this particular setting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400" dirty="0"/>
              <a:t>When agents have </a:t>
            </a:r>
            <a:r>
              <a:rPr lang="en-US" altLang="en-US" sz="2400" dirty="0">
                <a:solidFill>
                  <a:schemeClr val="tx2"/>
                </a:solidFill>
              </a:rPr>
              <a:t>computational limitations</a:t>
            </a:r>
            <a:r>
              <a:rPr lang="en-US" altLang="en-US" sz="2400" dirty="0"/>
              <a:t>, they will not necessarily play in a game-theoretically optimal way</a:t>
            </a:r>
          </a:p>
          <a:p>
            <a:pPr marL="16002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b="0" dirty="0"/>
              <a:t>Revelation principle can collapse; need to look at </a:t>
            </a:r>
            <a:r>
              <a:rPr lang="en-US" altLang="en-US" b="0" dirty="0" err="1"/>
              <a:t>nontruthful</a:t>
            </a:r>
            <a:r>
              <a:rPr lang="en-US" altLang="en-US" b="0" dirty="0"/>
              <a:t> mechanisms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400" dirty="0"/>
              <a:t>Many other things (computing the outcomes in a </a:t>
            </a:r>
            <a:r>
              <a:rPr lang="en-US" altLang="en-US" sz="2400" dirty="0">
                <a:solidFill>
                  <a:schemeClr val="tx2"/>
                </a:solidFill>
              </a:rPr>
              <a:t>distributed </a:t>
            </a:r>
            <a:r>
              <a:rPr lang="en-US" altLang="en-US" sz="2400" dirty="0"/>
              <a:t>manner; what if the agents come in over time (</a:t>
            </a:r>
            <a:r>
              <a:rPr lang="en-US" altLang="en-US" sz="2400" dirty="0">
                <a:solidFill>
                  <a:schemeClr val="tx2"/>
                </a:solidFill>
              </a:rPr>
              <a:t>online </a:t>
            </a:r>
            <a:r>
              <a:rPr lang="en-US" altLang="en-US" sz="2400" dirty="0"/>
              <a:t>setting); …) – many good project ideas here </a:t>
            </a:r>
            <a:r>
              <a:rPr lang="en-US" altLang="en-US" sz="2400" dirty="0">
                <a:sym typeface="Wingdings"/>
              </a:rPr>
              <a:t>.</a:t>
            </a:r>
            <a:endParaRPr lang="en-US" alt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524001" y="6488668"/>
            <a:ext cx="1151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VC, AGT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2169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1" y="2817477"/>
            <a:ext cx="9144001" cy="132561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Running Example: </a:t>
            </a:r>
            <a:r>
              <a:rPr lang="en-US" dirty="0">
                <a:solidFill>
                  <a:schemeClr val="tx1"/>
                </a:solidFill>
              </a:rPr>
              <a:t>Mechanism Design for</a:t>
            </a:r>
            <a:r>
              <a:rPr lang="en-US" dirty="0"/>
              <a:t> Kidney Exchange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433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players and their incentives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Clearinghouse cares about global welfare:</a:t>
            </a:r>
          </a:p>
          <a:p>
            <a:pPr lvl="1"/>
            <a:r>
              <a:rPr lang="en-US" dirty="0"/>
              <a:t>How many patients received kidneys (over time)?</a:t>
            </a:r>
          </a:p>
          <a:p>
            <a:pPr lvl="1"/>
            <a:endParaRPr lang="en-US" dirty="0"/>
          </a:p>
          <a:p>
            <a:r>
              <a:rPr lang="en-US" dirty="0"/>
              <a:t>Transplant centers care about their individual welfare:</a:t>
            </a:r>
          </a:p>
          <a:p>
            <a:pPr lvl="1"/>
            <a:r>
              <a:rPr lang="en-US" dirty="0"/>
              <a:t>How many of my own patients received kidneys?</a:t>
            </a:r>
          </a:p>
          <a:p>
            <a:pPr lvl="1"/>
            <a:endParaRPr lang="en-US" dirty="0"/>
          </a:p>
          <a:p>
            <a:r>
              <a:rPr lang="en-US" dirty="0"/>
              <a:t>Patient-donor pairs care about their individual welfare:</a:t>
            </a:r>
          </a:p>
          <a:p>
            <a:pPr lvl="1"/>
            <a:r>
              <a:rPr lang="en-US" dirty="0"/>
              <a:t>Did I receive a kidney?</a:t>
            </a:r>
          </a:p>
          <a:p>
            <a:pPr lvl="1"/>
            <a:r>
              <a:rPr lang="en-US" dirty="0"/>
              <a:t>(Most work considers just clearinghouse and centers)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Social choice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A mathematical theory that focuses on </a:t>
            </a:r>
            <a:r>
              <a:rPr lang="en-US" altLang="en-US" dirty="0">
                <a:solidFill>
                  <a:schemeClr val="tx2"/>
                </a:solidFill>
              </a:rPr>
              <a:t>aggregation of individuals’ preferences </a:t>
            </a:r>
            <a:r>
              <a:rPr lang="en-US" altLang="en-US" dirty="0"/>
              <a:t>over alternatives, usually in an attempt to collectively choose amongst all alternatives.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en-US" b="0" dirty="0"/>
              <a:t>A single alternative (e.g., a president)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en-US" b="0" dirty="0"/>
              <a:t>A vector of alternatives or outcomes (e.g., allocation of money, goods, tasks, jobs, resources, </a:t>
            </a:r>
            <a:r>
              <a:rPr lang="en-US" altLang="en-US" b="0" dirty="0" err="1"/>
              <a:t>etc</a:t>
            </a:r>
            <a:r>
              <a:rPr lang="en-US" altLang="en-US" b="0" dirty="0"/>
              <a:t>)</a:t>
            </a:r>
          </a:p>
          <a:p>
            <a:r>
              <a:rPr lang="en-US" altLang="en-US" dirty="0"/>
              <a:t>Agents reveal their preferences to a center</a:t>
            </a:r>
          </a:p>
          <a:p>
            <a:r>
              <a:rPr lang="en-US" altLang="en-US" dirty="0"/>
              <a:t>A </a:t>
            </a:r>
            <a:r>
              <a:rPr lang="en-US" altLang="en-US" dirty="0">
                <a:solidFill>
                  <a:schemeClr val="tx2"/>
                </a:solidFill>
              </a:rPr>
              <a:t>social choice function</a:t>
            </a:r>
            <a:r>
              <a:rPr lang="en-US" altLang="en-US" dirty="0"/>
              <a:t> then: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en-US" b="0" dirty="0"/>
              <a:t>aggregates those preferences and picks outcome</a:t>
            </a:r>
          </a:p>
          <a:p>
            <a:r>
              <a:rPr lang="en-US" altLang="en-US" dirty="0"/>
              <a:t>Voting in elections, bidding on items on eBay, requesting a specific paper/lecture presentation in CMSC498T, </a:t>
            </a:r>
            <a:r>
              <a:rPr lang="is-IS" altLang="en-US" dirty="0"/>
              <a:t>…</a:t>
            </a:r>
            <a:endParaRPr lang="en-US" altLang="en-US" dirty="0"/>
          </a:p>
          <a:p>
            <a:endParaRPr lang="en-US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602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5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Private vs Global Matching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30</a:t>
            </a:fld>
            <a:endParaRPr lang="en-US"/>
          </a:p>
        </p:txBody>
      </p:sp>
      <p:pic>
        <p:nvPicPr>
          <p:cNvPr id="5" name="Picture 4" descr="Screen Shot 2015-12-03 at 11.59.08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81200" y="2177345"/>
            <a:ext cx="8027524" cy="3300587"/>
          </a:xfrm>
          <a:prstGeom prst="rect">
            <a:avLst/>
          </a:prstGeom>
          <a:solidFill>
            <a:schemeClr val="tx2"/>
          </a:solidFill>
        </p:spPr>
      </p:pic>
      <p:grpSp>
        <p:nvGrpSpPr>
          <p:cNvPr id="17" name="Group 16"/>
          <p:cNvGrpSpPr/>
          <p:nvPr/>
        </p:nvGrpSpPr>
        <p:grpSpPr>
          <a:xfrm>
            <a:off x="0" y="-996225"/>
            <a:ext cx="10000051" cy="7897474"/>
            <a:chOff x="-1524001" y="-1063957"/>
            <a:chExt cx="10000051" cy="7897474"/>
          </a:xfrm>
        </p:grpSpPr>
        <p:sp>
          <p:nvSpPr>
            <p:cNvPr id="10" name="Arc 9"/>
            <p:cNvSpPr/>
            <p:nvPr/>
          </p:nvSpPr>
          <p:spPr>
            <a:xfrm rot="9080564">
              <a:off x="-140864" y="-1063957"/>
              <a:ext cx="7244446" cy="5345880"/>
            </a:xfrm>
            <a:prstGeom prst="arc">
              <a:avLst>
                <a:gd name="adj1" fmla="val 14103787"/>
                <a:gd name="adj2" fmla="val 17588415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/>
            <p:cNvCxnSpPr>
              <a:cxnSpLocks/>
              <a:stCxn id="10" idx="2"/>
            </p:cNvCxnSpPr>
            <p:nvPr/>
          </p:nvCxnSpPr>
          <p:spPr>
            <a:xfrm flipH="1">
              <a:off x="-1524001" y="4368357"/>
              <a:ext cx="5271885" cy="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cxnSpLocks/>
              <a:stCxn id="10" idx="0"/>
            </p:cNvCxnSpPr>
            <p:nvPr/>
          </p:nvCxnSpPr>
          <p:spPr>
            <a:xfrm flipV="1">
              <a:off x="6077124" y="-153445"/>
              <a:ext cx="0" cy="305130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>
              <a:cxnSpLocks/>
            </p:cNvCxnSpPr>
            <p:nvPr/>
          </p:nvCxnSpPr>
          <p:spPr>
            <a:xfrm>
              <a:off x="5283200" y="3640667"/>
              <a:ext cx="3192850" cy="3192850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9730" y="5581222"/>
            <a:ext cx="4445000" cy="11684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42671" y="1762749"/>
            <a:ext cx="1590892" cy="131832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6376" y="1153432"/>
            <a:ext cx="2548467" cy="51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95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type of an agent?</a:t>
            </a:r>
          </a:p>
          <a:p>
            <a:r>
              <a:rPr lang="en-US" dirty="0"/>
              <a:t>What is the utility function for an agent?</a:t>
            </a:r>
          </a:p>
          <a:p>
            <a:r>
              <a:rPr lang="en-US" dirty="0"/>
              <a:t>What would it mean for a mechanism to be: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/>
              <a:t>Strategyproof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Individually rational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Efficient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81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1333" y="5332856"/>
            <a:ext cx="1675342" cy="1127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Known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Theory</a:t>
            </a:r>
            <a:r>
              <a:rPr lang="en-US" sz="1800" dirty="0"/>
              <a:t> </a:t>
            </a:r>
            <a:r>
              <a:rPr lang="en-US" sz="1400" dirty="0"/>
              <a:t>[</a:t>
            </a:r>
            <a:r>
              <a:rPr lang="en-US" sz="1400" dirty="0" err="1"/>
              <a:t>Roth&amp;Ashlagi</a:t>
            </a:r>
            <a:r>
              <a:rPr lang="en-US" sz="1400" dirty="0"/>
              <a:t> 14, </a:t>
            </a:r>
            <a:r>
              <a:rPr lang="en-US" sz="1400" dirty="0" err="1"/>
              <a:t>Ashlagi</a:t>
            </a:r>
            <a:r>
              <a:rPr lang="en-US" sz="1400" dirty="0"/>
              <a:t> et al. 15, </a:t>
            </a:r>
            <a:r>
              <a:rPr lang="en-US" sz="1400" dirty="0" err="1"/>
              <a:t>Toulis&amp;Parkes</a:t>
            </a:r>
            <a:r>
              <a:rPr lang="en-US" sz="1400" dirty="0"/>
              <a:t> 15]</a:t>
            </a:r>
            <a:r>
              <a:rPr lang="en-US" dirty="0"/>
              <a:t>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Can’t have a strategy-proof and efficient mechanism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Can get “close” by relaxing some efficiency requirements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Even for the </a:t>
            </a:r>
            <a:r>
              <a:rPr lang="en-US" dirty="0">
                <a:solidFill>
                  <a:schemeClr val="tx2"/>
                </a:solidFill>
              </a:rPr>
              <a:t>undirected</a:t>
            </a:r>
            <a:r>
              <a:rPr lang="en-US" dirty="0"/>
              <a:t> (2-cycle) case: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No deterministic SP mechanism can give 2-eps approximation to social welfare maximization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No randomized SP mechanism can give 6/5-eps </a:t>
            </a:r>
            <a:r>
              <a:rPr lang="en-US" dirty="0" err="1"/>
              <a:t>approx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But!  Ongoing work by a few groups hints at </a:t>
            </a:r>
            <a:r>
              <a:rPr lang="en-US" dirty="0">
                <a:solidFill>
                  <a:schemeClr val="tx2"/>
                </a:solidFill>
              </a:rPr>
              <a:t>dynamic models</a:t>
            </a:r>
            <a:r>
              <a:rPr lang="en-US" dirty="0"/>
              <a:t> being both more realistic and less “impossible”!</a:t>
            </a:r>
          </a:p>
          <a:p>
            <a:r>
              <a:rPr lang="en-US" dirty="0"/>
              <a:t>Reality: transplant centers strategize like crazy!  </a:t>
            </a:r>
            <a:r>
              <a:rPr lang="en-US" sz="1400" dirty="0"/>
              <a:t>[</a:t>
            </a:r>
            <a:r>
              <a:rPr lang="en-US" sz="1400" dirty="0" err="1"/>
              <a:t>Stewert</a:t>
            </a:r>
            <a:r>
              <a:rPr lang="en-US" sz="1400" dirty="0"/>
              <a:t> et al. 13]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23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Formal Model of voting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Set of </a:t>
            </a:r>
            <a:r>
              <a:rPr lang="en-US" dirty="0">
                <a:solidFill>
                  <a:schemeClr val="tx2"/>
                </a:solidFill>
              </a:rPr>
              <a:t>voters</a:t>
            </a:r>
            <a:r>
              <a:rPr lang="en-US" dirty="0"/>
              <a:t> </a:t>
            </a:r>
            <a:r>
              <a:rPr lang="en-US" i="1" dirty="0"/>
              <a:t>N</a:t>
            </a:r>
            <a:r>
              <a:rPr lang="en-US" dirty="0"/>
              <a:t> and a set of </a:t>
            </a:r>
            <a:r>
              <a:rPr lang="en-US" dirty="0">
                <a:solidFill>
                  <a:schemeClr val="tx2"/>
                </a:solidFill>
              </a:rPr>
              <a:t>alternatives</a:t>
            </a:r>
            <a:r>
              <a:rPr lang="en-US" i="1" dirty="0"/>
              <a:t> A</a:t>
            </a:r>
            <a:endParaRPr lang="en-US" dirty="0"/>
          </a:p>
          <a:p>
            <a:r>
              <a:rPr lang="en-US" dirty="0"/>
              <a:t>Each voter ranks the alternatives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Full ranking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Partial ranking (e.g., US presidential election)</a:t>
            </a:r>
          </a:p>
          <a:p>
            <a:r>
              <a:rPr lang="en-US" dirty="0"/>
              <a:t>A </a:t>
            </a:r>
            <a:r>
              <a:rPr lang="en-US" dirty="0">
                <a:solidFill>
                  <a:schemeClr val="tx2"/>
                </a:solidFill>
              </a:rPr>
              <a:t>preference profile</a:t>
            </a:r>
            <a:r>
              <a:rPr lang="en-US" dirty="0"/>
              <a:t> is the set of all voters’ rankings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785580"/>
              </p:ext>
            </p:extLst>
          </p:nvPr>
        </p:nvGraphicFramePr>
        <p:xfrm>
          <a:off x="2743200" y="4584700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8953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Voting 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dirty="0">
                <a:solidFill>
                  <a:schemeClr val="tx2"/>
                </a:solidFill>
              </a:rPr>
              <a:t>voting rule</a:t>
            </a:r>
            <a:r>
              <a:rPr lang="en-US" dirty="0"/>
              <a:t> is a function that maps preference profiles to alternatives</a:t>
            </a:r>
          </a:p>
          <a:p>
            <a:r>
              <a:rPr lang="en-US" dirty="0"/>
              <a:t>Many different voting rules – we’ll discuss more later</a:t>
            </a:r>
          </a:p>
          <a:p>
            <a:r>
              <a:rPr lang="en-US" dirty="0">
                <a:solidFill>
                  <a:schemeClr val="tx2"/>
                </a:solidFill>
              </a:rPr>
              <a:t>Plurality</a:t>
            </a:r>
            <a:r>
              <a:rPr lang="en-US" dirty="0"/>
              <a:t>: each voter’s top-ranked alternative gets one point, the alternative with the most points wins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i="1" dirty="0"/>
              <a:t>a</a:t>
            </a:r>
            <a:r>
              <a:rPr lang="en-US" dirty="0"/>
              <a:t>: 2 points; </a:t>
            </a:r>
            <a:r>
              <a:rPr lang="en-US" i="1" dirty="0"/>
              <a:t>b</a:t>
            </a:r>
            <a:r>
              <a:rPr lang="en-US" dirty="0"/>
              <a:t>: 1 point; </a:t>
            </a:r>
            <a:r>
              <a:rPr lang="en-US" i="1" dirty="0"/>
              <a:t>c</a:t>
            </a:r>
            <a:r>
              <a:rPr lang="en-US" dirty="0"/>
              <a:t>: 1 point  </a:t>
            </a:r>
            <a:r>
              <a:rPr lang="en-US" dirty="0">
                <a:sym typeface="Wingdings"/>
              </a:rPr>
              <a:t>  </a:t>
            </a:r>
            <a:r>
              <a:rPr lang="en-US" i="1" dirty="0">
                <a:solidFill>
                  <a:schemeClr val="tx2"/>
                </a:solidFill>
                <a:sym typeface="Wingdings"/>
              </a:rPr>
              <a:t>a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 wins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7760908"/>
              </p:ext>
            </p:extLst>
          </p:nvPr>
        </p:nvGraphicFramePr>
        <p:xfrm>
          <a:off x="2743200" y="3587991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8898842" y="4233494"/>
            <a:ext cx="15485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??????????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342" y="5584479"/>
            <a:ext cx="1850103" cy="117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63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Transferable Vote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2"/>
                </a:solidFill>
              </a:rPr>
              <a:t>Wasted votes</a:t>
            </a:r>
            <a:r>
              <a:rPr lang="en-US" dirty="0"/>
              <a:t>: any vote not cast for a winning alternative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Plurality wastes many votes (US two-party system </a:t>
            </a:r>
            <a:r>
              <a:rPr lang="is-IS" b="0" dirty="0"/>
              <a:t>…)</a:t>
            </a:r>
          </a:p>
          <a:p>
            <a:pPr marL="342900" indent="-342900">
              <a:buFont typeface="Arial" charset="0"/>
              <a:buChar char="•"/>
            </a:pPr>
            <a:r>
              <a:rPr lang="is-IS" b="0" dirty="0"/>
              <a:t>Reducing wasted votes is pragmatic (increases voter participation if they feel like votes matter) and more fair</a:t>
            </a:r>
            <a:endParaRPr lang="en-US" b="0" dirty="0"/>
          </a:p>
          <a:p>
            <a:r>
              <a:rPr lang="en-US" dirty="0">
                <a:solidFill>
                  <a:schemeClr val="tx2"/>
                </a:solidFill>
              </a:rPr>
              <a:t>Single transferable vote</a:t>
            </a:r>
            <a:r>
              <a:rPr lang="en-US" dirty="0">
                <a:sym typeface="Wingdings"/>
              </a:rPr>
              <a:t> (STV):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Given </a:t>
            </a:r>
            <a:r>
              <a:rPr lang="en-US" b="0" i="1" dirty="0"/>
              <a:t>m</a:t>
            </a:r>
            <a:r>
              <a:rPr lang="en-US" b="0" dirty="0"/>
              <a:t> alternatives, runs </a:t>
            </a:r>
            <a:r>
              <a:rPr lang="en-US" b="0" i="1" dirty="0"/>
              <a:t>m</a:t>
            </a:r>
            <a:r>
              <a:rPr lang="en-US" b="0" dirty="0"/>
              <a:t>-1 rounds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Each round, alternative with fewest plurality votes is eliminated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Winner is the last remaining alternative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(General: If there is more than one seat, stop when #seats remain)</a:t>
            </a:r>
          </a:p>
          <a:p>
            <a:r>
              <a:rPr lang="en-US" dirty="0"/>
              <a:t>Ireland, Australia, New Zealand, a few other countries use STV (and coincidentally have more effective “third” parties</a:t>
            </a:r>
            <a:r>
              <a:rPr lang="is-IS" dirty="0"/>
              <a:t>…)</a:t>
            </a:r>
          </a:p>
          <a:p>
            <a:pPr marL="342900" indent="-342900">
              <a:buFont typeface="Arial" charset="0"/>
              <a:buChar char="•"/>
            </a:pPr>
            <a:r>
              <a:rPr lang="is-IS" b="0" dirty="0"/>
              <a:t>You might hear this called “instant run-off voting” – this is equivalent to the single-winner version of STV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16008" y="5857346"/>
            <a:ext cx="894347" cy="8943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10355" y="713566"/>
            <a:ext cx="1326981" cy="103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53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STV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8025149"/>
              </p:ext>
            </p:extLst>
          </p:nvPr>
        </p:nvGraphicFramePr>
        <p:xfrm>
          <a:off x="4817807" y="1225193"/>
          <a:ext cx="6096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2492021" y="1829128"/>
            <a:ext cx="2325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Starting preference profile:</a:t>
            </a: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9419440"/>
              </p:ext>
            </p:extLst>
          </p:nvPr>
        </p:nvGraphicFramePr>
        <p:xfrm>
          <a:off x="1089454" y="3196305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500087" y="3614820"/>
            <a:ext cx="1912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Round 1, </a:t>
            </a:r>
            <a:r>
              <a:rPr lang="en-US" i="1" dirty="0"/>
              <a:t>d</a:t>
            </a:r>
            <a:r>
              <a:rPr lang="en-US" dirty="0"/>
              <a:t> has no plurality votes</a:t>
            </a: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662075"/>
              </p:ext>
            </p:extLst>
          </p:nvPr>
        </p:nvGraphicFramePr>
        <p:xfrm>
          <a:off x="4817807" y="4792417"/>
          <a:ext cx="6096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2693581" y="5025512"/>
            <a:ext cx="19275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Round 2, </a:t>
            </a:r>
            <a:r>
              <a:rPr lang="en-US" i="1" dirty="0"/>
              <a:t>c</a:t>
            </a:r>
            <a:r>
              <a:rPr lang="en-US" dirty="0"/>
              <a:t> has 1 plurality vote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910994"/>
              </p:ext>
            </p:extLst>
          </p:nvPr>
        </p:nvGraphicFramePr>
        <p:xfrm>
          <a:off x="1089454" y="6017688"/>
          <a:ext cx="6096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7500087" y="6068061"/>
            <a:ext cx="1912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Round 3, </a:t>
            </a:r>
            <a:r>
              <a:rPr lang="en-US" i="1" dirty="0"/>
              <a:t>a</a:t>
            </a:r>
            <a:r>
              <a:rPr lang="en-US" dirty="0"/>
              <a:t> has 2 plurality votes</a:t>
            </a:r>
          </a:p>
        </p:txBody>
      </p:sp>
    </p:spTree>
    <p:extLst>
      <p:ext uri="{BB962C8B-B14F-4D97-AF65-F5344CB8AC3E}">
        <p14:creationId xmlns:p14="http://schemas.microsoft.com/office/powerpoint/2010/main" val="1683625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11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Manipulation: Agenda paradox</a:t>
            </a: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 dirty="0">
                <a:solidFill>
                  <a:schemeClr val="tx2"/>
                </a:solidFill>
              </a:rPr>
              <a:t>Binary protocol</a:t>
            </a:r>
            <a:r>
              <a:rPr lang="en-US" altLang="en-US" dirty="0"/>
              <a:t> (majority rule), aka “cup”</a:t>
            </a:r>
          </a:p>
          <a:p>
            <a:r>
              <a:rPr lang="en-US" altLang="en-US" dirty="0"/>
              <a:t>Three types of agents: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2709864" y="2873475"/>
            <a:ext cx="2038349" cy="1866900"/>
            <a:chOff x="747" y="2090"/>
            <a:chExt cx="1284" cy="1176"/>
          </a:xfrm>
        </p:grpSpPr>
        <p:sp>
          <p:nvSpPr>
            <p:cNvPr id="5149" name="Line 5"/>
            <p:cNvSpPr>
              <a:spLocks noChangeShapeType="1"/>
            </p:cNvSpPr>
            <p:nvPr/>
          </p:nvSpPr>
          <p:spPr bwMode="auto">
            <a:xfrm flipH="1">
              <a:off x="838" y="2090"/>
              <a:ext cx="573" cy="1169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50" name="Line 6"/>
            <p:cNvSpPr>
              <a:spLocks noChangeShapeType="1"/>
            </p:cNvSpPr>
            <p:nvPr/>
          </p:nvSpPr>
          <p:spPr bwMode="auto">
            <a:xfrm>
              <a:off x="1411" y="2090"/>
              <a:ext cx="579" cy="1169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51" name="Line 7"/>
            <p:cNvSpPr>
              <a:spLocks noChangeShapeType="1"/>
            </p:cNvSpPr>
            <p:nvPr/>
          </p:nvSpPr>
          <p:spPr bwMode="auto">
            <a:xfrm>
              <a:off x="1055" y="2801"/>
              <a:ext cx="232" cy="465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52" name="Line 8"/>
            <p:cNvSpPr>
              <a:spLocks noChangeShapeType="1"/>
            </p:cNvSpPr>
            <p:nvPr/>
          </p:nvSpPr>
          <p:spPr bwMode="auto">
            <a:xfrm flipH="1">
              <a:off x="1525" y="2801"/>
              <a:ext cx="227" cy="465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53" name="Rectangle 9"/>
            <p:cNvSpPr>
              <a:spLocks noChangeArrowheads="1"/>
            </p:cNvSpPr>
            <p:nvPr/>
          </p:nvSpPr>
          <p:spPr bwMode="auto">
            <a:xfrm>
              <a:off x="993" y="2240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x</a:t>
              </a:r>
              <a:endParaRPr lang="en-US" altLang="en-US"/>
            </a:p>
          </p:txBody>
        </p:sp>
        <p:sp>
          <p:nvSpPr>
            <p:cNvPr id="5154" name="Rectangle 10"/>
            <p:cNvSpPr>
              <a:spLocks noChangeArrowheads="1"/>
            </p:cNvSpPr>
            <p:nvPr/>
          </p:nvSpPr>
          <p:spPr bwMode="auto">
            <a:xfrm>
              <a:off x="747" y="2835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x</a:t>
              </a:r>
              <a:endParaRPr lang="en-US" altLang="en-US"/>
            </a:p>
          </p:txBody>
        </p:sp>
        <p:sp>
          <p:nvSpPr>
            <p:cNvPr id="5155" name="Rectangle 11"/>
            <p:cNvSpPr>
              <a:spLocks noChangeArrowheads="1"/>
            </p:cNvSpPr>
            <p:nvPr/>
          </p:nvSpPr>
          <p:spPr bwMode="auto">
            <a:xfrm>
              <a:off x="1646" y="2247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y</a:t>
              </a:r>
              <a:endParaRPr lang="en-US" altLang="en-US"/>
            </a:p>
          </p:txBody>
        </p:sp>
        <p:sp>
          <p:nvSpPr>
            <p:cNvPr id="5156" name="Rectangle 12"/>
            <p:cNvSpPr>
              <a:spLocks noChangeArrowheads="1"/>
            </p:cNvSpPr>
            <p:nvPr/>
          </p:nvSpPr>
          <p:spPr bwMode="auto">
            <a:xfrm>
              <a:off x="1508" y="2849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y</a:t>
              </a:r>
              <a:endParaRPr lang="en-US" altLang="en-US"/>
            </a:p>
          </p:txBody>
        </p:sp>
        <p:sp>
          <p:nvSpPr>
            <p:cNvPr id="5157" name="Rectangle 13"/>
            <p:cNvSpPr>
              <a:spLocks noChangeArrowheads="1"/>
            </p:cNvSpPr>
            <p:nvPr/>
          </p:nvSpPr>
          <p:spPr bwMode="auto">
            <a:xfrm>
              <a:off x="1203" y="2856"/>
              <a:ext cx="109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z</a:t>
              </a:r>
              <a:endParaRPr lang="en-US" altLang="en-US"/>
            </a:p>
          </p:txBody>
        </p:sp>
        <p:sp>
          <p:nvSpPr>
            <p:cNvPr id="5158" name="Rectangle 14"/>
            <p:cNvSpPr>
              <a:spLocks noChangeArrowheads="1"/>
            </p:cNvSpPr>
            <p:nvPr/>
          </p:nvSpPr>
          <p:spPr bwMode="auto">
            <a:xfrm>
              <a:off x="1922" y="2863"/>
              <a:ext cx="109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 dirty="0">
                  <a:solidFill>
                    <a:schemeClr val="tx2"/>
                  </a:solidFill>
                  <a:latin typeface="Helvetica" charset="0"/>
                </a:rPr>
                <a:t>z</a:t>
              </a:r>
              <a:endParaRPr lang="en-US" altLang="en-US" dirty="0">
                <a:solidFill>
                  <a:schemeClr val="tx2"/>
                </a:solidFill>
              </a:endParaRPr>
            </a:p>
          </p:txBody>
        </p:sp>
      </p:grpSp>
      <p:grpSp>
        <p:nvGrpSpPr>
          <p:cNvPr id="3" name="Group 15"/>
          <p:cNvGrpSpPr>
            <a:grpSpLocks/>
          </p:cNvGrpSpPr>
          <p:nvPr/>
        </p:nvGrpSpPr>
        <p:grpSpPr bwMode="auto">
          <a:xfrm>
            <a:off x="5059364" y="2873475"/>
            <a:ext cx="2046288" cy="1866900"/>
            <a:chOff x="2227" y="2090"/>
            <a:chExt cx="1289" cy="1176"/>
          </a:xfrm>
        </p:grpSpPr>
        <p:sp>
          <p:nvSpPr>
            <p:cNvPr id="5139" name="Line 16"/>
            <p:cNvSpPr>
              <a:spLocks noChangeShapeType="1"/>
            </p:cNvSpPr>
            <p:nvPr/>
          </p:nvSpPr>
          <p:spPr bwMode="auto">
            <a:xfrm flipH="1">
              <a:off x="2309" y="2090"/>
              <a:ext cx="581" cy="1169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40" name="Line 17"/>
            <p:cNvSpPr>
              <a:spLocks noChangeShapeType="1"/>
            </p:cNvSpPr>
            <p:nvPr/>
          </p:nvSpPr>
          <p:spPr bwMode="auto">
            <a:xfrm>
              <a:off x="2890" y="2090"/>
              <a:ext cx="573" cy="1169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41" name="Line 18"/>
            <p:cNvSpPr>
              <a:spLocks noChangeShapeType="1"/>
            </p:cNvSpPr>
            <p:nvPr/>
          </p:nvSpPr>
          <p:spPr bwMode="auto">
            <a:xfrm>
              <a:off x="2535" y="2801"/>
              <a:ext cx="225" cy="465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42" name="Line 19"/>
            <p:cNvSpPr>
              <a:spLocks noChangeShapeType="1"/>
            </p:cNvSpPr>
            <p:nvPr/>
          </p:nvSpPr>
          <p:spPr bwMode="auto">
            <a:xfrm flipH="1">
              <a:off x="2991" y="2801"/>
              <a:ext cx="233" cy="465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43" name="Rectangle 20"/>
            <p:cNvSpPr>
              <a:spLocks noChangeArrowheads="1"/>
            </p:cNvSpPr>
            <p:nvPr/>
          </p:nvSpPr>
          <p:spPr bwMode="auto">
            <a:xfrm>
              <a:off x="2495" y="2240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x</a:t>
              </a:r>
              <a:endParaRPr lang="en-US" altLang="en-US"/>
            </a:p>
          </p:txBody>
        </p:sp>
        <p:sp>
          <p:nvSpPr>
            <p:cNvPr id="5144" name="Rectangle 21"/>
            <p:cNvSpPr>
              <a:spLocks noChangeArrowheads="1"/>
            </p:cNvSpPr>
            <p:nvPr/>
          </p:nvSpPr>
          <p:spPr bwMode="auto">
            <a:xfrm>
              <a:off x="2227" y="2886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x</a:t>
              </a:r>
              <a:endParaRPr lang="en-US" altLang="en-US"/>
            </a:p>
          </p:txBody>
        </p:sp>
        <p:sp>
          <p:nvSpPr>
            <p:cNvPr id="5145" name="Rectangle 22"/>
            <p:cNvSpPr>
              <a:spLocks noChangeArrowheads="1"/>
            </p:cNvSpPr>
            <p:nvPr/>
          </p:nvSpPr>
          <p:spPr bwMode="auto">
            <a:xfrm>
              <a:off x="2690" y="2886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 dirty="0">
                  <a:solidFill>
                    <a:schemeClr val="tx2"/>
                  </a:solidFill>
                  <a:latin typeface="Helvetica" charset="0"/>
                </a:rPr>
                <a:t>y</a:t>
              </a:r>
              <a:endParaRPr lang="en-US" altLang="en-US" dirty="0">
                <a:solidFill>
                  <a:schemeClr val="tx2"/>
                </a:solidFill>
              </a:endParaRPr>
            </a:p>
          </p:txBody>
        </p:sp>
        <p:sp>
          <p:nvSpPr>
            <p:cNvPr id="5146" name="Rectangle 23"/>
            <p:cNvSpPr>
              <a:spLocks noChangeArrowheads="1"/>
            </p:cNvSpPr>
            <p:nvPr/>
          </p:nvSpPr>
          <p:spPr bwMode="auto">
            <a:xfrm>
              <a:off x="3395" y="2886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y</a:t>
              </a:r>
              <a:endParaRPr lang="en-US" altLang="en-US"/>
            </a:p>
          </p:txBody>
        </p:sp>
        <p:sp>
          <p:nvSpPr>
            <p:cNvPr id="5147" name="Rectangle 24"/>
            <p:cNvSpPr>
              <a:spLocks noChangeArrowheads="1"/>
            </p:cNvSpPr>
            <p:nvPr/>
          </p:nvSpPr>
          <p:spPr bwMode="auto">
            <a:xfrm>
              <a:off x="3097" y="2247"/>
              <a:ext cx="109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z</a:t>
              </a:r>
              <a:endParaRPr lang="en-US" altLang="en-US"/>
            </a:p>
          </p:txBody>
        </p:sp>
        <p:sp>
          <p:nvSpPr>
            <p:cNvPr id="5148" name="Rectangle 25"/>
            <p:cNvSpPr>
              <a:spLocks noChangeArrowheads="1"/>
            </p:cNvSpPr>
            <p:nvPr/>
          </p:nvSpPr>
          <p:spPr bwMode="auto">
            <a:xfrm>
              <a:off x="2951" y="2886"/>
              <a:ext cx="109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z</a:t>
              </a:r>
              <a:endParaRPr lang="en-US" altLang="en-US"/>
            </a:p>
          </p:txBody>
        </p:sp>
      </p:grpSp>
      <p:grpSp>
        <p:nvGrpSpPr>
          <p:cNvPr id="4" name="Group 26"/>
          <p:cNvGrpSpPr>
            <a:grpSpLocks/>
          </p:cNvGrpSpPr>
          <p:nvPr/>
        </p:nvGrpSpPr>
        <p:grpSpPr bwMode="auto">
          <a:xfrm>
            <a:off x="7440614" y="2873475"/>
            <a:ext cx="1989138" cy="1866900"/>
            <a:chOff x="3727" y="2090"/>
            <a:chExt cx="1253" cy="1176"/>
          </a:xfrm>
        </p:grpSpPr>
        <p:sp>
          <p:nvSpPr>
            <p:cNvPr id="5129" name="Line 27"/>
            <p:cNvSpPr>
              <a:spLocks noChangeShapeType="1"/>
            </p:cNvSpPr>
            <p:nvPr/>
          </p:nvSpPr>
          <p:spPr bwMode="auto">
            <a:xfrm flipH="1">
              <a:off x="3761" y="2090"/>
              <a:ext cx="565" cy="1169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30" name="Line 28"/>
            <p:cNvSpPr>
              <a:spLocks noChangeShapeType="1"/>
            </p:cNvSpPr>
            <p:nvPr/>
          </p:nvSpPr>
          <p:spPr bwMode="auto">
            <a:xfrm>
              <a:off x="4326" y="2090"/>
              <a:ext cx="573" cy="1169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31" name="Line 29"/>
            <p:cNvSpPr>
              <a:spLocks noChangeShapeType="1"/>
            </p:cNvSpPr>
            <p:nvPr/>
          </p:nvSpPr>
          <p:spPr bwMode="auto">
            <a:xfrm>
              <a:off x="3978" y="2801"/>
              <a:ext cx="232" cy="465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32" name="Line 30"/>
            <p:cNvSpPr>
              <a:spLocks noChangeShapeType="1"/>
            </p:cNvSpPr>
            <p:nvPr/>
          </p:nvSpPr>
          <p:spPr bwMode="auto">
            <a:xfrm flipH="1">
              <a:off x="4443" y="2801"/>
              <a:ext cx="224" cy="465"/>
            </a:xfrm>
            <a:prstGeom prst="line">
              <a:avLst/>
            </a:prstGeom>
            <a:ln>
              <a:headEnd/>
              <a:tailEnd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5133" name="Rectangle 31"/>
            <p:cNvSpPr>
              <a:spLocks noChangeArrowheads="1"/>
            </p:cNvSpPr>
            <p:nvPr/>
          </p:nvSpPr>
          <p:spPr bwMode="auto">
            <a:xfrm>
              <a:off x="4135" y="2900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x</a:t>
              </a:r>
              <a:endParaRPr lang="en-US" altLang="en-US"/>
            </a:p>
          </p:txBody>
        </p:sp>
        <p:sp>
          <p:nvSpPr>
            <p:cNvPr id="5134" name="Rectangle 32"/>
            <p:cNvSpPr>
              <a:spLocks noChangeArrowheads="1"/>
            </p:cNvSpPr>
            <p:nvPr/>
          </p:nvSpPr>
          <p:spPr bwMode="auto">
            <a:xfrm>
              <a:off x="4859" y="2900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 dirty="0">
                  <a:solidFill>
                    <a:schemeClr val="tx2"/>
                  </a:solidFill>
                  <a:latin typeface="Helvetica" charset="0"/>
                </a:rPr>
                <a:t>x</a:t>
              </a:r>
              <a:endParaRPr lang="en-US" altLang="en-US" dirty="0">
                <a:solidFill>
                  <a:schemeClr val="tx2"/>
                </a:solidFill>
              </a:endParaRPr>
            </a:p>
          </p:txBody>
        </p:sp>
        <p:sp>
          <p:nvSpPr>
            <p:cNvPr id="5135" name="Rectangle 33"/>
            <p:cNvSpPr>
              <a:spLocks noChangeArrowheads="1"/>
            </p:cNvSpPr>
            <p:nvPr/>
          </p:nvSpPr>
          <p:spPr bwMode="auto">
            <a:xfrm>
              <a:off x="3727" y="2893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y</a:t>
              </a:r>
              <a:endParaRPr lang="en-US" altLang="en-US"/>
            </a:p>
          </p:txBody>
        </p:sp>
        <p:sp>
          <p:nvSpPr>
            <p:cNvPr id="5136" name="Rectangle 34"/>
            <p:cNvSpPr>
              <a:spLocks noChangeArrowheads="1"/>
            </p:cNvSpPr>
            <p:nvPr/>
          </p:nvSpPr>
          <p:spPr bwMode="auto">
            <a:xfrm>
              <a:off x="4018" y="2247"/>
              <a:ext cx="121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y</a:t>
              </a:r>
              <a:endParaRPr lang="en-US" altLang="en-US"/>
            </a:p>
          </p:txBody>
        </p:sp>
        <p:sp>
          <p:nvSpPr>
            <p:cNvPr id="5137" name="Rectangle 35"/>
            <p:cNvSpPr>
              <a:spLocks noChangeArrowheads="1"/>
            </p:cNvSpPr>
            <p:nvPr/>
          </p:nvSpPr>
          <p:spPr bwMode="auto">
            <a:xfrm>
              <a:off x="4533" y="2254"/>
              <a:ext cx="109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z</a:t>
              </a:r>
              <a:endParaRPr lang="en-US" altLang="en-US"/>
            </a:p>
          </p:txBody>
        </p:sp>
        <p:sp>
          <p:nvSpPr>
            <p:cNvPr id="5138" name="Rectangle 36"/>
            <p:cNvSpPr>
              <a:spLocks noChangeArrowheads="1"/>
            </p:cNvSpPr>
            <p:nvPr/>
          </p:nvSpPr>
          <p:spPr bwMode="auto">
            <a:xfrm>
              <a:off x="4396" y="2900"/>
              <a:ext cx="109" cy="26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 sz="3200">
                  <a:solidFill>
                    <a:schemeClr val="tx1"/>
                  </a:solidFill>
                  <a:latin typeface="Times" charset="0"/>
                </a:defRPr>
              </a:lvl1pPr>
              <a:lvl2pPr marL="742950" indent="-285750">
                <a:defRPr sz="3200">
                  <a:solidFill>
                    <a:schemeClr val="tx1"/>
                  </a:solidFill>
                  <a:latin typeface="Times" charset="0"/>
                </a:defRPr>
              </a:lvl2pPr>
              <a:lvl3pPr marL="1143000" indent="-228600">
                <a:defRPr sz="3200">
                  <a:solidFill>
                    <a:schemeClr val="tx1"/>
                  </a:solidFill>
                  <a:latin typeface="Times" charset="0"/>
                </a:defRPr>
              </a:lvl3pPr>
              <a:lvl4pPr marL="1600200" indent="-228600">
                <a:defRPr sz="3200">
                  <a:solidFill>
                    <a:schemeClr val="tx1"/>
                  </a:solidFill>
                  <a:latin typeface="Times" charset="0"/>
                </a:defRPr>
              </a:lvl4pPr>
              <a:lvl5pPr marL="2057400" indent="-228600">
                <a:defRPr sz="3200">
                  <a:solidFill>
                    <a:schemeClr val="tx1"/>
                  </a:solidFill>
                  <a:latin typeface="Time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Times" charset="0"/>
                </a:defRPr>
              </a:lvl9pPr>
            </a:lstStyle>
            <a:p>
              <a:r>
                <a:rPr lang="en-US" altLang="en-US" sz="2700" b="1">
                  <a:solidFill>
                    <a:srgbClr val="000000"/>
                  </a:solidFill>
                  <a:latin typeface="Helvetica" charset="0"/>
                </a:rPr>
                <a:t>z</a:t>
              </a:r>
              <a:endParaRPr lang="en-US" altLang="en-US"/>
            </a:p>
          </p:txBody>
        </p:sp>
      </p:grpSp>
      <p:sp>
        <p:nvSpPr>
          <p:cNvPr id="5128" name="Text Box 38"/>
          <p:cNvSpPr txBox="1">
            <a:spLocks noChangeArrowheads="1"/>
          </p:cNvSpPr>
          <p:nvPr/>
        </p:nvSpPr>
        <p:spPr bwMode="auto">
          <a:xfrm>
            <a:off x="8184358" y="616238"/>
            <a:ext cx="3048000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defRPr sz="3200">
                <a:solidFill>
                  <a:schemeClr val="tx1"/>
                </a:solidFill>
                <a:latin typeface="Times" charset="0"/>
              </a:defRPr>
            </a:lvl1pPr>
            <a:lvl2pPr marL="742950" indent="-285750">
              <a:defRPr sz="3200">
                <a:solidFill>
                  <a:schemeClr val="tx1"/>
                </a:solidFill>
                <a:latin typeface="Times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" charset="0"/>
              </a:defRPr>
            </a:lvl9pPr>
          </a:lstStyle>
          <a:p>
            <a:pPr marL="0" indent="0"/>
            <a:r>
              <a:rPr lang="en-US" altLang="en-US" sz="2200" dirty="0">
                <a:latin typeface="+mn-lt"/>
              </a:rPr>
              <a:t>Preference profile:</a:t>
            </a:r>
          </a:p>
          <a:p>
            <a:pPr>
              <a:buFontTx/>
              <a:buAutoNum type="arabicPeriod"/>
            </a:pPr>
            <a:r>
              <a:rPr lang="en-US" altLang="en-US" sz="2200" dirty="0">
                <a:latin typeface="+mn-lt"/>
              </a:rPr>
              <a:t>x </a:t>
            </a:r>
            <a:r>
              <a:rPr lang="en-US" altLang="en-US" sz="2200" dirty="0">
                <a:latin typeface="+mn-lt"/>
                <a:sym typeface="Math3" charset="0"/>
              </a:rPr>
              <a:t>&gt;</a:t>
            </a:r>
            <a:r>
              <a:rPr lang="en-US" altLang="en-US" sz="2200" dirty="0">
                <a:latin typeface="+mn-lt"/>
              </a:rPr>
              <a:t> z </a:t>
            </a:r>
            <a:r>
              <a:rPr lang="en-US" altLang="en-US" sz="2200" dirty="0">
                <a:latin typeface="+mn-lt"/>
                <a:sym typeface="Math3" charset="0"/>
              </a:rPr>
              <a:t>&gt;</a:t>
            </a:r>
            <a:r>
              <a:rPr lang="en-US" altLang="en-US" sz="2200" dirty="0">
                <a:latin typeface="+mn-lt"/>
              </a:rPr>
              <a:t> y	(35%)  </a:t>
            </a:r>
          </a:p>
          <a:p>
            <a:pPr>
              <a:buFontTx/>
              <a:buAutoNum type="arabicPeriod"/>
            </a:pPr>
            <a:r>
              <a:rPr lang="en-US" altLang="en-US" sz="2200" dirty="0">
                <a:latin typeface="+mn-lt"/>
              </a:rPr>
              <a:t>y </a:t>
            </a:r>
            <a:r>
              <a:rPr lang="en-US" altLang="en-US" sz="2200" dirty="0">
                <a:latin typeface="+mn-lt"/>
                <a:sym typeface="Math3" charset="0"/>
              </a:rPr>
              <a:t>&gt;</a:t>
            </a:r>
            <a:r>
              <a:rPr lang="en-US" altLang="en-US" sz="2200" dirty="0">
                <a:latin typeface="+mn-lt"/>
              </a:rPr>
              <a:t> x </a:t>
            </a:r>
            <a:r>
              <a:rPr lang="en-US" altLang="en-US" sz="2200" dirty="0">
                <a:latin typeface="+mn-lt"/>
                <a:sym typeface="Math3" charset="0"/>
              </a:rPr>
              <a:t>&gt;</a:t>
            </a:r>
            <a:r>
              <a:rPr lang="en-US" altLang="en-US" sz="2200" dirty="0">
                <a:latin typeface="+mn-lt"/>
              </a:rPr>
              <a:t> z	(33%)</a:t>
            </a:r>
          </a:p>
          <a:p>
            <a:pPr>
              <a:buFontTx/>
              <a:buAutoNum type="arabicPeriod"/>
            </a:pPr>
            <a:r>
              <a:rPr lang="en-US" altLang="en-US" sz="2200" dirty="0">
                <a:latin typeface="+mn-lt"/>
              </a:rPr>
              <a:t>z </a:t>
            </a:r>
            <a:r>
              <a:rPr lang="en-US" altLang="en-US" sz="2200" dirty="0">
                <a:latin typeface="+mn-lt"/>
                <a:sym typeface="Math3" charset="0"/>
              </a:rPr>
              <a:t>&gt;</a:t>
            </a:r>
            <a:r>
              <a:rPr lang="en-US" altLang="en-US" sz="2200" dirty="0">
                <a:latin typeface="+mn-lt"/>
              </a:rPr>
              <a:t> y </a:t>
            </a:r>
            <a:r>
              <a:rPr lang="en-US" altLang="en-US" sz="2200" dirty="0">
                <a:latin typeface="+mn-lt"/>
                <a:sym typeface="Math3" charset="0"/>
              </a:rPr>
              <a:t>&gt;</a:t>
            </a:r>
            <a:r>
              <a:rPr lang="en-US" altLang="en-US" sz="2200" dirty="0">
                <a:latin typeface="+mn-lt"/>
              </a:rPr>
              <a:t> x	(32%)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</a:t>
            </a:r>
          </a:p>
        </p:txBody>
      </p:sp>
      <p:sp>
        <p:nvSpPr>
          <p:cNvPr id="42" name="Text Box 37"/>
          <p:cNvSpPr txBox="1">
            <a:spLocks noChangeArrowheads="1"/>
          </p:cNvSpPr>
          <p:nvPr/>
        </p:nvSpPr>
        <p:spPr bwMode="auto">
          <a:xfrm>
            <a:off x="1981200" y="5051465"/>
            <a:ext cx="5461752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200">
                <a:solidFill>
                  <a:schemeClr val="tx1"/>
                </a:solidFill>
                <a:latin typeface="Times" charset="0"/>
              </a:defRPr>
            </a:lvl1pPr>
            <a:lvl2pPr>
              <a:defRPr sz="3200">
                <a:solidFill>
                  <a:schemeClr val="tx1"/>
                </a:solidFill>
                <a:latin typeface="Times" charset="0"/>
              </a:defRPr>
            </a:lvl2pPr>
            <a:lvl3pPr marL="1143000" indent="-228600">
              <a:defRPr sz="3200">
                <a:solidFill>
                  <a:schemeClr val="tx1"/>
                </a:solidFill>
                <a:latin typeface="Times" charset="0"/>
              </a:defRPr>
            </a:lvl3pPr>
            <a:lvl4pPr marL="1600200" indent="-228600">
              <a:defRPr sz="3200">
                <a:solidFill>
                  <a:schemeClr val="tx1"/>
                </a:solidFill>
                <a:latin typeface="Times" charset="0"/>
              </a:defRPr>
            </a:lvl4pPr>
            <a:lvl5pPr marL="2057400" indent="-228600">
              <a:defRPr sz="32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Times" charset="0"/>
              </a:defRPr>
            </a:lvl9pPr>
          </a:lstStyle>
          <a:p>
            <a:r>
              <a:rPr lang="en-US" altLang="en-US" sz="2200" b="1" dirty="0">
                <a:latin typeface="+mn-lt"/>
              </a:rPr>
              <a:t>Power of agenda setter (e.g., chairman)</a:t>
            </a:r>
          </a:p>
          <a:p>
            <a:br>
              <a:rPr lang="en-US" altLang="en-US" sz="2200" b="1" dirty="0">
                <a:latin typeface="+mn-lt"/>
              </a:rPr>
            </a:br>
            <a:r>
              <a:rPr lang="en-US" altLang="en-US" sz="2200" b="1" dirty="0">
                <a:latin typeface="+mn-lt"/>
              </a:rPr>
              <a:t>Under plurality rule, </a:t>
            </a:r>
            <a:r>
              <a:rPr lang="en-US" altLang="en-US" sz="2200" b="1" dirty="0">
                <a:solidFill>
                  <a:schemeClr val="tx2"/>
                </a:solidFill>
                <a:latin typeface="+mn-lt"/>
              </a:rPr>
              <a:t>x</a:t>
            </a:r>
            <a:r>
              <a:rPr lang="en-US" altLang="en-US" sz="2200" b="1" dirty="0">
                <a:latin typeface="+mn-lt"/>
              </a:rPr>
              <a:t> wins</a:t>
            </a:r>
          </a:p>
          <a:p>
            <a:r>
              <a:rPr lang="en-US" altLang="en-US" sz="2200" b="1" dirty="0">
                <a:latin typeface="+mn-lt"/>
              </a:rPr>
              <a:t>Under STV rule, </a:t>
            </a:r>
            <a:r>
              <a:rPr lang="en-US" altLang="en-US" sz="2200" b="1" dirty="0">
                <a:solidFill>
                  <a:schemeClr val="tx2"/>
                </a:solidFill>
                <a:latin typeface="+mn-lt"/>
              </a:rPr>
              <a:t>y</a:t>
            </a:r>
            <a:r>
              <a:rPr lang="en-US" altLang="en-US" sz="2200" b="1" dirty="0">
                <a:latin typeface="+mn-lt"/>
              </a:rPr>
              <a:t> wins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317501" y="5052792"/>
            <a:ext cx="1261426" cy="165977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265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8" grpId="0"/>
      <p:bldP spid="42" grpId="0" uiExpand="1" build="p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should we design voting rules?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Take an </a:t>
            </a:r>
            <a:r>
              <a:rPr lang="en-US" dirty="0">
                <a:solidFill>
                  <a:schemeClr val="tx2"/>
                </a:solidFill>
              </a:rPr>
              <a:t>axiomatic</a:t>
            </a:r>
            <a:r>
              <a:rPr lang="en-US" dirty="0"/>
              <a:t> approach!</a:t>
            </a:r>
          </a:p>
          <a:p>
            <a:r>
              <a:rPr lang="en-US" dirty="0">
                <a:solidFill>
                  <a:schemeClr val="tx2"/>
                </a:solidFill>
              </a:rPr>
              <a:t>Majority consistency</a:t>
            </a:r>
            <a:r>
              <a:rPr lang="en-US" dirty="0"/>
              <a:t>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If a majority of people vote for </a:t>
            </a:r>
            <a:r>
              <a:rPr lang="en-US" b="0" i="1" dirty="0"/>
              <a:t>x</a:t>
            </a:r>
            <a:r>
              <a:rPr lang="en-US" b="0" dirty="0"/>
              <a:t> as their top alternative, then </a:t>
            </a:r>
            <a:r>
              <a:rPr lang="en-US" b="0" i="1" dirty="0"/>
              <a:t>x</a:t>
            </a:r>
            <a:r>
              <a:rPr lang="en-US" b="0" dirty="0"/>
              <a:t> should win the election</a:t>
            </a:r>
          </a:p>
          <a:p>
            <a:r>
              <a:rPr lang="en-US" dirty="0"/>
              <a:t>Is plurality majority consistent?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Yes</a:t>
            </a:r>
          </a:p>
          <a:p>
            <a:r>
              <a:rPr lang="en-US" dirty="0"/>
              <a:t>Is STV majority consistent?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Yes</a:t>
            </a:r>
          </a:p>
          <a:p>
            <a:r>
              <a:rPr lang="en-US" dirty="0"/>
              <a:t>Is cup majority consistent?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Yes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.1|0|0.1|0.1|0.1|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.1|0|0.1|0.1|0.1|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9034</TotalTime>
  <Words>3332</Words>
  <Application>Microsoft Macintosh PowerPoint</Application>
  <PresentationFormat>Widescreen</PresentationFormat>
  <Paragraphs>472</Paragraphs>
  <Slides>32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Arial Black</vt:lpstr>
      <vt:lpstr>Calibri</vt:lpstr>
      <vt:lpstr>Helvetica</vt:lpstr>
      <vt:lpstr>Times</vt:lpstr>
      <vt:lpstr>Essential</vt:lpstr>
      <vt:lpstr>Mechanism Design</vt:lpstr>
      <vt:lpstr>Social Choice &amp;  Mechanism Design Primer</vt:lpstr>
      <vt:lpstr>Social choice</vt:lpstr>
      <vt:lpstr>Formal Model of voting</vt:lpstr>
      <vt:lpstr>Voting Rules</vt:lpstr>
      <vt:lpstr>Single Transferable Vote</vt:lpstr>
      <vt:lpstr>STV Example</vt:lpstr>
      <vt:lpstr>Manipulation: Agenda paradox</vt:lpstr>
      <vt:lpstr>How should we design voting rules?</vt:lpstr>
      <vt:lpstr>How should we design voting rules?</vt:lpstr>
      <vt:lpstr>How should we design voting rules?</vt:lpstr>
      <vt:lpstr>Computational Social Choice</vt:lpstr>
      <vt:lpstr>Mechanism Design: Model</vt:lpstr>
      <vt:lpstr>Mechanism Design Without Money</vt:lpstr>
      <vt:lpstr>Pictorially …</vt:lpstr>
      <vt:lpstr>A (Silly) Mechanism that does not implement welfare max</vt:lpstr>
      <vt:lpstr>Mechanism Design With Money</vt:lpstr>
      <vt:lpstr>Vickrey’s Second Price Auction Isn’t manipulable</vt:lpstr>
      <vt:lpstr>The Clarke (aka VCG) mechanism</vt:lpstr>
      <vt:lpstr>Incentive compatibility</vt:lpstr>
      <vt:lpstr>VCG is strategyproof</vt:lpstr>
      <vt:lpstr>Individual rationality</vt:lpstr>
      <vt:lpstr>Why only truthful direct-revelation mechanisms? </vt:lpstr>
      <vt:lpstr>The revelation principle</vt:lpstr>
      <vt:lpstr>revelation principle in practice</vt:lpstr>
      <vt:lpstr>revelation principle As an analysis tool</vt:lpstr>
      <vt:lpstr>computational issues in mechanism design </vt:lpstr>
      <vt:lpstr>Running Example: Mechanism Design for Kidney Exchange</vt:lpstr>
      <vt:lpstr>The players and their incentives</vt:lpstr>
      <vt:lpstr>Private vs Global Matching</vt:lpstr>
      <vt:lpstr>Modeling the problem</vt:lpstr>
      <vt:lpstr>Known Results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Kidney Exchange at CMU</dc:title>
  <dc:creator>John Dickerson</dc:creator>
  <cp:lastModifiedBy>John Paul Dickerson</cp:lastModifiedBy>
  <cp:revision>1110</cp:revision>
  <cp:lastPrinted>2016-09-06T05:34:26Z</cp:lastPrinted>
  <dcterms:created xsi:type="dcterms:W3CDTF">2013-03-05T15:39:19Z</dcterms:created>
  <dcterms:modified xsi:type="dcterms:W3CDTF">2022-02-23T02:15:33Z</dcterms:modified>
</cp:coreProperties>
</file>

<file path=docProps/thumbnail.jpeg>
</file>